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26"/>
  </p:notesMasterIdLst>
  <p:sldIdLst>
    <p:sldId id="256" r:id="rId3"/>
    <p:sldId id="334" r:id="rId4"/>
    <p:sldId id="319" r:id="rId5"/>
    <p:sldId id="261" r:id="rId6"/>
    <p:sldId id="348" r:id="rId7"/>
    <p:sldId id="354" r:id="rId8"/>
    <p:sldId id="353" r:id="rId9"/>
    <p:sldId id="260" r:id="rId10"/>
    <p:sldId id="274" r:id="rId11"/>
    <p:sldId id="271" r:id="rId12"/>
    <p:sldId id="272" r:id="rId13"/>
    <p:sldId id="372" r:id="rId14"/>
    <p:sldId id="304" r:id="rId15"/>
    <p:sldId id="376" r:id="rId16"/>
    <p:sldId id="314" r:id="rId17"/>
    <p:sldId id="380" r:id="rId18"/>
    <p:sldId id="381" r:id="rId19"/>
    <p:sldId id="382" r:id="rId20"/>
    <p:sldId id="355" r:id="rId21"/>
    <p:sldId id="265" r:id="rId22"/>
    <p:sldId id="275" r:id="rId23"/>
    <p:sldId id="268" r:id="rId24"/>
    <p:sldId id="257" r:id="rId25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34">
          <p15:clr>
            <a:srgbClr val="A4A3A4"/>
          </p15:clr>
        </p15:guide>
        <p15:guide id="2" pos="28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EEBF7"/>
    <a:srgbClr val="E7E6E6"/>
    <a:srgbClr val="E2F0D9"/>
    <a:srgbClr val="D0CECE"/>
    <a:srgbClr val="00F0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94"/>
    <p:restoredTop sz="71758"/>
  </p:normalViewPr>
  <p:slideViewPr>
    <p:cSldViewPr showGuides="1">
      <p:cViewPr varScale="1">
        <p:scale>
          <a:sx n="67" d="100"/>
          <a:sy n="67" d="100"/>
        </p:scale>
        <p:origin x="1888" y="176"/>
      </p:cViewPr>
      <p:guideLst>
        <p:guide orient="horz" pos="2334"/>
        <p:guide pos="28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24037;&#20316;&#34920;%20&#22312;%20SiamRPN.pp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'[工作表 在 SiamRPN.ppt]Sheet1'!$B$1</c:f>
              <c:strCache>
                <c:ptCount val="1"/>
                <c:pt idx="0">
                  <c:v>VOT2017 winner</c:v>
                </c:pt>
              </c:strCache>
            </c:strRef>
          </c:tx>
          <c:spPr>
            <a:gradFill>
              <a:gsLst>
                <a:gs pos="0">
                  <a:srgbClr val="FBFB11"/>
                </a:gs>
                <a:gs pos="100000">
                  <a:srgbClr val="838309"/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1812812358019101E-3"/>
                  <c:y val="2.74175620600221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04D-9441-A0A4-2042FE6CD202}"/>
                </c:ext>
              </c:extLst>
            </c:dLbl>
            <c:dLbl>
              <c:idx val="1"/>
              <c:layout>
                <c:manualLayout>
                  <c:x val="-1.27214902317129E-3"/>
                  <c:y val="2.482400889218229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04D-9441-A0A4-2042FE6CD2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0" i="0" u="none" strike="noStrike" kern="1200" baseline="0">
                    <a:solidFill>
                      <a:schemeClr val="tx1"/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Calibri" panose="020F050202020403020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[038c3fcf1]Sheet1!$A$2:$A$3</c:f>
              <c:strCache>
                <c:ptCount val="2"/>
                <c:pt idx="0">
                  <c:v>baseline</c:v>
                </c:pt>
                <c:pt idx="1">
                  <c:v>realtime</c:v>
                </c:pt>
              </c:strCache>
            </c:strRef>
          </c:cat>
          <c:val>
            <c:numRef>
              <c:f>[038c3fcf1]Sheet1!$B$2:$B$3</c:f>
              <c:numCache>
                <c:formatCode>General</c:formatCode>
                <c:ptCount val="2"/>
                <c:pt idx="0">
                  <c:v>0.32300000000000001</c:v>
                </c:pt>
                <c:pt idx="1">
                  <c:v>0.21199999999999999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04D-9441-A0A4-2042FE6CD202}"/>
            </c:ext>
          </c:extLst>
        </c:ser>
        <c:ser>
          <c:idx val="1"/>
          <c:order val="1"/>
          <c:tx>
            <c:strRef>
              <c:f>'[工作表 在 SiamRPN.ppt]Sheet1'!$C$1</c:f>
              <c:strCache>
                <c:ptCount val="1"/>
                <c:pt idx="0">
                  <c:v>SiamRPN</c:v>
                </c:pt>
              </c:strCache>
            </c:strRef>
          </c:tx>
          <c:spPr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0" i="0" u="none" strike="noStrike" kern="1200" baseline="0">
                    <a:solidFill>
                      <a:schemeClr val="tx1"/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Calibri" panose="020F050202020403020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[038c3fcf1]Sheet1!$A$2:$A$3</c:f>
              <c:strCache>
                <c:ptCount val="2"/>
                <c:pt idx="0">
                  <c:v>baseline</c:v>
                </c:pt>
                <c:pt idx="1">
                  <c:v>realtime</c:v>
                </c:pt>
              </c:strCache>
            </c:strRef>
          </c:cat>
          <c:val>
            <c:numRef>
              <c:f>[038c3fcf1]Sheet1!$C$2:$C$3</c:f>
              <c:numCache>
                <c:formatCode>General</c:formatCode>
                <c:ptCount val="2"/>
                <c:pt idx="0">
                  <c:v>0.38300000000000001</c:v>
                </c:pt>
                <c:pt idx="1">
                  <c:v>0.38300000000000001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04D-9441-A0A4-2042FE6CD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362293287"/>
        <c:axId val="680810073"/>
      </c:barChart>
      <c:catAx>
        <c:axId val="362293287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pPr>
            <a:endParaRPr lang="zh-CN"/>
          </a:p>
        </c:txPr>
        <c:crossAx val="680810073"/>
        <c:crosses val="autoZero"/>
        <c:auto val="1"/>
        <c:lblAlgn val="ctr"/>
        <c:lblOffset val="100"/>
        <c:noMultiLvlLbl val="0"/>
      </c:catAx>
      <c:valAx>
        <c:axId val="680810073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293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pPr>
            <a:endParaRPr lang="zh-CN"/>
          </a:p>
        </c:txPr>
      </c:legendEntry>
      <c:layout>
        <c:manualLayout>
          <c:xMode val="edge"/>
          <c:yMode val="edge"/>
          <c:x val="0.226715129486597"/>
          <c:y val="0.88106706187476802"/>
          <c:w val="0.54111767378464304"/>
          <c:h val="9.6702482400889203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Calibri" panose="020F050202020403020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round/>
    </a:ln>
  </c:spPr>
  <c:txPr>
    <a:bodyPr wrap="square"/>
    <a:lstStyle/>
    <a:p>
      <a:pPr>
        <a:defRPr lang="zh-CN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2018/9/20</a:t>
            </a:fld>
            <a:endParaRPr lang="zh-CN" altLang="en-US" strike="noStrike" noProof="1"/>
          </a:p>
        </p:txBody>
      </p:sp>
      <p:sp>
        <p:nvSpPr>
          <p:cNvPr id="512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5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en-US" altLang="zh-CN" dirty="0"/>
              <a:t>Hello</a:t>
            </a:r>
            <a:r>
              <a:rPr lang="zh-CN" altLang="en-US" dirty="0"/>
              <a:t> </a:t>
            </a:r>
            <a:r>
              <a:rPr lang="en-US" altLang="zh-CN" dirty="0"/>
              <a:t>everyone,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am</a:t>
            </a:r>
            <a:r>
              <a:rPr lang="zh-CN" altLang="en-US" dirty="0"/>
              <a:t> </a:t>
            </a:r>
            <a:r>
              <a:rPr lang="en-US" altLang="zh-CN" dirty="0"/>
              <a:t>Qiang Wang from</a:t>
            </a:r>
            <a:r>
              <a:rPr lang="zh-CN" altLang="en-US" dirty="0"/>
              <a:t> </a:t>
            </a:r>
            <a:r>
              <a:rPr lang="en-US" altLang="zh-CN" dirty="0"/>
              <a:t>CASIA.</a:t>
            </a:r>
            <a:r>
              <a:rPr lang="zh-CN" altLang="en-US" dirty="0"/>
              <a:t> </a:t>
            </a:r>
            <a:endParaRPr lang="en-US" altLang="zh-CN" dirty="0"/>
          </a:p>
          <a:p>
            <a:pPr lvl="0"/>
            <a:r>
              <a:rPr lang="en-US" altLang="zh-CN" dirty="0"/>
              <a:t>Today 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“Distractor-aware Siamese Networks for Visual object tracking”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year’s</a:t>
            </a:r>
            <a:r>
              <a:rPr lang="zh-CN" altLang="en-US" dirty="0"/>
              <a:t> </a:t>
            </a:r>
            <a:r>
              <a:rPr lang="en-US" altLang="zh-CN" dirty="0"/>
              <a:t>VOT challenge.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6750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1719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4513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765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789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584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en-US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969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174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379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789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218" name="Notes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marL="0" lvl="2" indent="0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dirty="0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200"/>
              <a:t>2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938" name="Notes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en-US" altLang="zh-CN" baseline="0" dirty="0"/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200"/>
              <a:t>20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19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403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en-US" altLang="zh-CN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34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36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945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50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6472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2F288E0-7875-42C4-84C8-98DBBD3BF4D2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2018/9/20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7D9BB5D0-35E4-459D-AEF3-FE4D7C45CC19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2F288E0-7875-42C4-84C8-98DBBD3BF4D2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2018/9/20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7D9BB5D0-35E4-459D-AEF3-FE4D7C45CC19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2F288E0-7875-42C4-84C8-98DBBD3BF4D2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2018/9/20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7D9BB5D0-35E4-459D-AEF3-FE4D7C45CC19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2F288E0-7875-42C4-84C8-98DBBD3BF4D2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2018/9/20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7D9BB5D0-35E4-459D-AEF3-FE4D7C45CC19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2F288E0-7875-42C4-84C8-98DBBD3BF4D2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2018/9/20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7D9BB5D0-35E4-459D-AEF3-FE4D7C45CC19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2F288E0-7875-42C4-84C8-98DBBD3BF4D2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2018/9/20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7D9BB5D0-35E4-459D-AEF3-FE4D7C45CC19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898B4FE3-FC4D-B045-8A52-67DBBA9DE412}" type="datetimeFigureOut">
              <a:rPr 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9/20/18</a:t>
            </a:fld>
            <a:endParaRPr lang="en-US" strike="noStrike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C7CD9E18-FD00-704F-9606-2B7F79196B21}" type="slidenum">
              <a:rPr 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82F288E0-7875-42C4-84C8-98DBBD3BF4D2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2018/9/20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7D9BB5D0-35E4-459D-AEF3-FE4D7C45CC19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2F288E0-7875-42C4-84C8-98DBBD3BF4D2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2018/9/20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7D9BB5D0-35E4-459D-AEF3-FE4D7C45CC19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2F288E0-7875-42C4-84C8-98DBBD3BF4D2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2018/9/20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7D9BB5D0-35E4-459D-AEF3-FE4D7C45CC19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2F288E0-7875-42C4-84C8-98DBBD3BF4D2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2018/9/20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7D9BB5D0-35E4-459D-AEF3-FE4D7C45CC19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2F288E0-7875-42C4-84C8-98DBBD3BF4D2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2018/9/20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7D9BB5D0-35E4-459D-AEF3-FE4D7C45CC19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82F288E0-7875-42C4-84C8-98DBBD3BF4D2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2018/9/20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7D9BB5D0-35E4-459D-AEF3-FE4D7C45CC19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7.tiff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microsoft.com/office/2007/relationships/media" Target="file:////Users/wangqiang/Desktop/VOT_presentation/gymnastics1.mp4" TargetMode="External"/><Relationship Id="rId7" Type="http://schemas.openxmlformats.org/officeDocument/2006/relationships/slideLayout" Target="../slideLayouts/slideLayout2.xml"/><Relationship Id="rId2" Type="http://schemas.openxmlformats.org/officeDocument/2006/relationships/video" Target="file:////Users/wangqiang/Desktop/VOT_presentation/3-1.mp4" TargetMode="External"/><Relationship Id="rId1" Type="http://schemas.microsoft.com/office/2007/relationships/media" Target="file:////Users/wangqiang/Desktop/VOT_presentation/3-1.mp4" TargetMode="External"/><Relationship Id="rId6" Type="http://schemas.openxmlformats.org/officeDocument/2006/relationships/video" Target="file:////Users/wangqiang/Desktop/VOT_presentation/racing.mp4" TargetMode="External"/><Relationship Id="rId11" Type="http://schemas.openxmlformats.org/officeDocument/2006/relationships/image" Target="../media/image44.png"/><Relationship Id="rId5" Type="http://schemas.microsoft.com/office/2007/relationships/media" Target="file:////Users/wangqiang/Desktop/VOT_presentation/racing.mp4" TargetMode="External"/><Relationship Id="rId10" Type="http://schemas.openxmlformats.org/officeDocument/2006/relationships/image" Target="../media/image43.png"/><Relationship Id="rId4" Type="http://schemas.openxmlformats.org/officeDocument/2006/relationships/video" Target="file:////Users/wangqiang/Desktop/VOT_presentation/gymnastics1.mp4" TargetMode="External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hub.com/foolwood/DaSiamRPN" TargetMode="Externa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304800" y="2130425"/>
            <a:ext cx="8515350" cy="1470025"/>
          </a:xfrm>
        </p:spPr>
        <p:txBody>
          <a:bodyPr anchor="ctr"/>
          <a:lstStyle/>
          <a:p>
            <a:pPr defTabSz="914400" fontAlgn="base">
              <a:buSzPct val="100000"/>
            </a:pPr>
            <a:r>
              <a:rPr lang="en-US" sz="3600" strike="noStrike" kern="1200" baseline="0" noProof="1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Distractor-aware Siamese Networks for Visual Object Tracking</a:t>
            </a:r>
            <a:br>
              <a:rPr lang="en-US" sz="3600" b="1" kern="1200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br>
            <a:r>
              <a:rPr lang="en-US" sz="1800" strike="noStrike" kern="1200" baseline="0" noProof="1">
                <a:solidFill>
                  <a:srgbClr val="00B0F0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Winning entry in VOT 2018 Real-time challenge</a:t>
            </a:r>
          </a:p>
        </p:txBody>
      </p:sp>
      <p:sp>
        <p:nvSpPr>
          <p:cNvPr id="6146" name="副标题 3074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542925"/>
          </a:xfrm>
        </p:spPr>
        <p:txBody>
          <a:bodyPr anchor="t"/>
          <a:lstStyle/>
          <a:p>
            <a:pPr defTabSz="914400"/>
            <a:r>
              <a:rPr lang="en-US" altLang="zh-CN" sz="3200" kern="1200" baseline="0">
                <a:latin typeface="Arabic Typesetting" panose="03020402040406030203" charset="0"/>
                <a:ea typeface="+mn-ea"/>
                <a:cs typeface="+mn-cs"/>
              </a:rPr>
              <a:t>Speaker: Qiang Wang</a:t>
            </a:r>
          </a:p>
          <a:p>
            <a:pPr defTabSz="914400"/>
            <a:endParaRPr lang="en-US" altLang="zh-CN" sz="1600" kern="1200" baseline="0">
              <a:latin typeface="Arabic Typesetting" panose="03020402040406030203" charset="0"/>
              <a:ea typeface="+mn-ea"/>
              <a:cs typeface="+mn-cs"/>
            </a:endParaRPr>
          </a:p>
        </p:txBody>
      </p:sp>
      <p:pic>
        <p:nvPicPr>
          <p:cNvPr id="6147" name="图片 3" descr="cropped-Logo_ECCV18_RGB_1200x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588"/>
            <a:ext cx="7775575" cy="1812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4" descr="vot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" y="3175"/>
            <a:ext cx="1249363" cy="185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9" name="图片 5" descr="sensetim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613" y="5792788"/>
            <a:ext cx="3111500" cy="8747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0" name="文本框 6"/>
          <p:cNvSpPr txBox="1"/>
          <p:nvPr/>
        </p:nvSpPr>
        <p:spPr>
          <a:xfrm>
            <a:off x="949325" y="4962525"/>
            <a:ext cx="7870825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defTabSz="914400"/>
            <a:r>
              <a:rPr lang="en-US" altLang="zh-CN" sz="2400">
                <a:latin typeface="Arabic Typesetting" panose="03020402040406030203" charset="0"/>
                <a:ea typeface="宋体" panose="02010600030101010101" pitchFamily="2" charset="-122"/>
              </a:rPr>
              <a:t>Qiang Wang</a:t>
            </a:r>
            <a:r>
              <a:rPr lang="en-US" altLang="zh-CN" sz="2400" baseline="30000">
                <a:latin typeface="Arabic Typesetting" panose="03020402040406030203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latin typeface="Arabic Typesetting" panose="03020402040406030203" charset="0"/>
                <a:ea typeface="宋体" panose="02010600030101010101" pitchFamily="2" charset="-122"/>
              </a:rPr>
              <a:t>, Zheng Zhu</a:t>
            </a:r>
            <a:r>
              <a:rPr lang="en-US" altLang="zh-CN" sz="2400" baseline="30000">
                <a:latin typeface="Arabic Typesetting" panose="03020402040406030203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latin typeface="Arabic Typesetting" panose="03020402040406030203" charset="0"/>
                <a:ea typeface="宋体" panose="02010600030101010101" pitchFamily="2" charset="-122"/>
              </a:rPr>
              <a:t>, Bo Li</a:t>
            </a:r>
            <a:r>
              <a:rPr lang="en-US" altLang="zh-CN" sz="2400" baseline="30000">
                <a:latin typeface="Arabic Typesetting" panose="03020402040406030203" charset="0"/>
                <a:ea typeface="宋体" panose="02010600030101010101" pitchFamily="2" charset="-122"/>
              </a:rPr>
              <a:t>2</a:t>
            </a:r>
            <a:r>
              <a:rPr lang="en-US" altLang="zh-CN" sz="2400">
                <a:latin typeface="Arabic Typesetting" panose="03020402040406030203" charset="0"/>
                <a:ea typeface="宋体" panose="02010600030101010101" pitchFamily="2" charset="-122"/>
              </a:rPr>
              <a:t>, Wei Wu</a:t>
            </a:r>
            <a:r>
              <a:rPr lang="en-US" altLang="zh-CN" sz="2400" baseline="30000">
                <a:latin typeface="Arabic Typesetting" panose="03020402040406030203" charset="0"/>
                <a:ea typeface="宋体" panose="02010600030101010101" pitchFamily="2" charset="-122"/>
              </a:rPr>
              <a:t>2</a:t>
            </a:r>
            <a:r>
              <a:rPr lang="en-US" altLang="zh-CN" sz="2400">
                <a:latin typeface="Arabic Typesetting" panose="03020402040406030203" charset="0"/>
                <a:ea typeface="宋体" panose="02010600030101010101" pitchFamily="2" charset="-122"/>
              </a:rPr>
              <a:t>, Weiming Hu</a:t>
            </a:r>
            <a:r>
              <a:rPr lang="en-US" altLang="zh-CN" sz="2400" baseline="30000">
                <a:latin typeface="Arabic Typesetting" panose="03020402040406030203" charset="0"/>
                <a:ea typeface="宋体" panose="02010600030101010101" pitchFamily="2" charset="-122"/>
              </a:rPr>
              <a:t>1</a:t>
            </a:r>
            <a:endParaRPr lang="en-US" altLang="zh-CN" sz="2400">
              <a:latin typeface="Arabic Typesetting" panose="03020402040406030203" charset="0"/>
              <a:ea typeface="宋体" panose="02010600030101010101" pitchFamily="2" charset="-122"/>
            </a:endParaRPr>
          </a:p>
          <a:p>
            <a:pPr algn="ctr" defTabSz="914400"/>
            <a:r>
              <a:rPr lang="en-US" altLang="zh-CN" sz="2400" baseline="30000">
                <a:latin typeface="Arabic Typesetting" panose="03020402040406030203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latin typeface="Arabic Typesetting" panose="03020402040406030203" charset="0"/>
                <a:ea typeface="宋体" panose="02010600030101010101" pitchFamily="2" charset="-122"/>
              </a:rPr>
              <a:t>Institute of Automation, Chinese Academy of Sciences</a:t>
            </a:r>
            <a:r>
              <a:rPr lang="en-US" altLang="zh-CN" sz="2400" baseline="30000">
                <a:latin typeface="Arabic Typesetting" panose="03020402040406030203" charset="0"/>
                <a:ea typeface="宋体" panose="02010600030101010101" pitchFamily="2" charset="-122"/>
              </a:rPr>
              <a:t>   2</a:t>
            </a:r>
            <a:r>
              <a:rPr lang="en-US" altLang="zh-CN" sz="2400">
                <a:latin typeface="Arabic Typesetting" panose="03020402040406030203" charset="0"/>
                <a:ea typeface="宋体" panose="02010600030101010101" pitchFamily="2" charset="-122"/>
              </a:rPr>
              <a:t>Sensetime Group Limited</a:t>
            </a:r>
            <a:endParaRPr lang="en-US" altLang="en-US" sz="2400">
              <a:latin typeface="Arabic Typesetting" panose="03020402040406030203" charset="0"/>
              <a:ea typeface="宋体" panose="02010600030101010101" pitchFamily="2" charset="-122"/>
            </a:endParaRPr>
          </a:p>
        </p:txBody>
      </p:sp>
      <p:pic>
        <p:nvPicPr>
          <p:cNvPr id="6151" name="图片 7" descr="logo_ia_20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20" y="5932170"/>
            <a:ext cx="5210810" cy="8026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2238375"/>
            <a:ext cx="6521450" cy="1420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5" name="图片 4" descr="2016"/>
          <p:cNvPicPr>
            <a:picLocks noChangeAspect="1"/>
          </p:cNvPicPr>
          <p:nvPr/>
        </p:nvPicPr>
        <p:blipFill>
          <a:blip r:embed="rId4"/>
          <a:srcRect l="22015" t="15891" r="25746" b="2068"/>
          <a:stretch>
            <a:fillRect/>
          </a:stretch>
        </p:blipFill>
        <p:spPr>
          <a:xfrm>
            <a:off x="5006975" y="3803650"/>
            <a:ext cx="2492375" cy="2178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6" name="图片 5" descr="2015"/>
          <p:cNvPicPr>
            <a:picLocks noChangeAspect="1"/>
          </p:cNvPicPr>
          <p:nvPr/>
        </p:nvPicPr>
        <p:blipFill>
          <a:blip r:embed="rId5"/>
          <a:srcRect l="22118" t="12125" r="22269" b="3532"/>
          <a:stretch>
            <a:fillRect/>
          </a:stretch>
        </p:blipFill>
        <p:spPr>
          <a:xfrm>
            <a:off x="1816100" y="3803650"/>
            <a:ext cx="2554288" cy="2155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8" name="Title 1"/>
          <p:cNvSpPr txBox="1"/>
          <p:nvPr/>
        </p:nvSpPr>
        <p:spPr>
          <a:xfrm>
            <a:off x="800100" y="6623050"/>
            <a:ext cx="7886700" cy="2159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</a:rPr>
              <a:t>Zheng Zhu*, Qiang Wang*, Bo Li*, Wei Wu, Junjie Yan, and Weiming Hu.</a:t>
            </a:r>
            <a:r>
              <a:rPr lang="zh-CN" altLang="en-US" sz="900" dirty="0">
                <a:latin typeface="Arial" panose="020B0604020202020204" pitchFamily="34" charset="0"/>
                <a:ea typeface="宋体" panose="02010600030101010101" pitchFamily="2" charset="-122"/>
              </a:rPr>
              <a:t> Distractor-aware Siamese Networks for Visual Object Tracking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zh-CN" altLang="en-US" sz="9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900" i="1" dirty="0">
                <a:latin typeface="Arial" panose="020B0604020202020204" pitchFamily="34" charset="0"/>
                <a:ea typeface="宋体" panose="02010600030101010101" pitchFamily="2" charset="-122"/>
              </a:rPr>
              <a:t>ECCV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lang="zh-CN" altLang="en-US" sz="9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</a:rPr>
              <a:t>2018</a:t>
            </a:r>
          </a:p>
        </p:txBody>
      </p:sp>
      <p:sp>
        <p:nvSpPr>
          <p:cNvPr id="20483" name="标题 1"/>
          <p:cNvSpPr>
            <a:spLocks noGrp="1"/>
          </p:cNvSpPr>
          <p:nvPr/>
        </p:nvSpPr>
        <p:spPr>
          <a:xfrm>
            <a:off x="584200" y="401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en-US" altLang="zh-CN" sz="4400" dirty="0" err="1">
                <a:latin typeface="Calibri" panose="020F0502020204030204" charset="0"/>
                <a:ea typeface="+mj-ea"/>
                <a:cs typeface="+mj-cs"/>
                <a:sym typeface="+mn-ea"/>
              </a:rPr>
              <a:t>DaSiamRPN</a:t>
            </a:r>
            <a:r>
              <a:rPr lang="zh-CN" altLang="en-US" sz="4400" dirty="0">
                <a:latin typeface="Calibri" panose="020F0502020204030204" charset="0"/>
                <a:ea typeface="+mj-ea"/>
                <a:cs typeface="+mj-cs"/>
                <a:sym typeface="+mn-ea"/>
              </a:rPr>
              <a:t> </a:t>
            </a:r>
            <a:r>
              <a:rPr lang="en-US" altLang="zh-CN" sz="4400" dirty="0">
                <a:latin typeface="Calibri" panose="020F0502020204030204" charset="0"/>
                <a:ea typeface="+mj-ea"/>
                <a:cs typeface="+mj-cs"/>
                <a:sym typeface="宋体" panose="02010600030101010101" pitchFamily="2" charset="-122"/>
              </a:rPr>
              <a:t>(ECCV2018)</a:t>
            </a:r>
            <a:endParaRPr lang="en-US" altLang="zh-CN" sz="4400" dirty="0">
              <a:solidFill>
                <a:schemeClr val="tx2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0100" y="1544955"/>
            <a:ext cx="55124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Calibri" panose="020F0502020204030204" charset="0"/>
                <a:cs typeface="Calibri" panose="020F0502020204030204" charset="0"/>
              </a:rPr>
              <a:t>State-of-the-art comparsions on VOT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itle 1"/>
          <p:cNvSpPr txBox="1"/>
          <p:nvPr/>
        </p:nvSpPr>
        <p:spPr>
          <a:xfrm>
            <a:off x="800100" y="6623050"/>
            <a:ext cx="7886700" cy="2159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</a:rPr>
              <a:t>Zheng Zhu*, Qiang Wang*, Bo Li*, Wei Wu, Junjie Yan, and Weiming Hu.</a:t>
            </a:r>
            <a:r>
              <a:rPr lang="zh-CN" altLang="en-US" sz="900" dirty="0">
                <a:latin typeface="Arial" panose="020B0604020202020204" pitchFamily="34" charset="0"/>
                <a:ea typeface="宋体" panose="02010600030101010101" pitchFamily="2" charset="-122"/>
              </a:rPr>
              <a:t> Distractor-aware Siamese Networks for Visual Object Tracking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zh-CN" altLang="en-US" sz="9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900" i="1" dirty="0">
                <a:latin typeface="Arial" panose="020B0604020202020204" pitchFamily="34" charset="0"/>
                <a:ea typeface="宋体" panose="02010600030101010101" pitchFamily="2" charset="-122"/>
              </a:rPr>
              <a:t>ECCV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lang="zh-CN" altLang="en-US" sz="9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</a:rPr>
              <a:t>2018</a:t>
            </a:r>
          </a:p>
        </p:txBody>
      </p:sp>
      <p:pic>
        <p:nvPicPr>
          <p:cNvPr id="25602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45" y="663575"/>
            <a:ext cx="6828790" cy="1487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3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545" y="2151380"/>
            <a:ext cx="6828790" cy="1472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" y="3696335"/>
            <a:ext cx="7056755" cy="292671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ABF571A-5AD8-AD4D-9DE8-1D3201689F7A}"/>
              </a:ext>
            </a:extLst>
          </p:cNvPr>
          <p:cNvSpPr/>
          <p:nvPr/>
        </p:nvSpPr>
        <p:spPr>
          <a:xfrm>
            <a:off x="869454" y="0"/>
            <a:ext cx="70971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Second Prize</a:t>
            </a:r>
            <a:r>
              <a:rPr lang="zh-CN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VOT2018-LT</a:t>
            </a:r>
            <a:endParaRPr lang="zh-CN" alt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35" y="3721100"/>
            <a:ext cx="6629400" cy="3000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79" name="Title 1"/>
          <p:cNvSpPr txBox="1"/>
          <p:nvPr/>
        </p:nvSpPr>
        <p:spPr>
          <a:xfrm>
            <a:off x="800100" y="6623050"/>
            <a:ext cx="7886700" cy="2159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</a:rPr>
              <a:t>Zheng Zhu*, Qiang Wang*, Bo Li*, Wei Wu, Junjie Yan, and Weiming Hu.</a:t>
            </a:r>
            <a:r>
              <a:rPr lang="zh-CN" altLang="en-US" sz="900" dirty="0">
                <a:latin typeface="Arial" panose="020B0604020202020204" pitchFamily="34" charset="0"/>
                <a:ea typeface="宋体" panose="02010600030101010101" pitchFamily="2" charset="-122"/>
              </a:rPr>
              <a:t> Distractor-aware Siamese Networks for Visual Object Tracking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zh-CN" altLang="en-US" sz="9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900" i="1" dirty="0">
                <a:latin typeface="Arial" panose="020B0604020202020204" pitchFamily="34" charset="0"/>
                <a:ea typeface="宋体" panose="02010600030101010101" pitchFamily="2" charset="-122"/>
              </a:rPr>
              <a:t>ECCV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lang="zh-CN" altLang="en-US" sz="9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</a:rPr>
              <a:t>2018</a:t>
            </a:r>
          </a:p>
        </p:txBody>
      </p:sp>
      <p:pic>
        <p:nvPicPr>
          <p:cNvPr id="25602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545" y="663575"/>
            <a:ext cx="6828790" cy="1487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3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545" y="2151380"/>
            <a:ext cx="6828790" cy="1472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sz="3600" dirty="0">
                <a:latin typeface="Calibri" panose="020F0502020204030204" charset="0"/>
              </a:rPr>
              <a:t>Results Ablation</a:t>
            </a:r>
          </a:p>
        </p:txBody>
      </p:sp>
      <p:sp>
        <p:nvSpPr>
          <p:cNvPr id="26626" name="TextBox 3"/>
          <p:cNvSpPr txBox="1"/>
          <p:nvPr/>
        </p:nvSpPr>
        <p:spPr>
          <a:xfrm>
            <a:off x="1484630" y="3099435"/>
            <a:ext cx="6397625" cy="15068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Calibri" panose="020F0502020204030204" charset="0"/>
                <a:ea typeface="宋体" panose="02010600030101010101" pitchFamily="2" charset="-122"/>
              </a:rPr>
              <a:t>Baseline:</a:t>
            </a:r>
          </a:p>
          <a:p>
            <a:r>
              <a:rPr lang="en-US" altLang="zh-CN" sz="2400" dirty="0">
                <a:solidFill>
                  <a:srgbClr val="C00000"/>
                </a:solidFill>
                <a:latin typeface="Calibri" panose="020F0502020204030204" charset="0"/>
                <a:ea typeface="宋体" panose="02010600030101010101" pitchFamily="2" charset="-122"/>
              </a:rPr>
              <a:t>CVPR’18 Paper version of SiamRPN</a:t>
            </a:r>
          </a:p>
          <a:p>
            <a:endParaRPr lang="en-US" altLang="zh-CN" sz="2400" dirty="0">
              <a:solidFill>
                <a:srgbClr val="C000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Calibri" panose="020F0502020204030204" charset="0"/>
                <a:ea typeface="宋体" panose="02010600030101010101" pitchFamily="2" charset="-122"/>
              </a:rPr>
              <a:t>Optimized Coding</a:t>
            </a:r>
          </a:p>
        </p:txBody>
      </p:sp>
      <p:graphicFrame>
        <p:nvGraphicFramePr>
          <p:cNvPr id="3" name="表格 2"/>
          <p:cNvGraphicFramePr/>
          <p:nvPr/>
        </p:nvGraphicFramePr>
        <p:xfrm>
          <a:off x="794385" y="1495425"/>
          <a:ext cx="7778750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4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32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SiamRPN</a:t>
                      </a:r>
                      <a:endParaRPr lang="zh-CN" altLang="en-US" b="0"/>
                    </a:p>
                  </a:txBody>
                  <a:tcPr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R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EAO</a:t>
                      </a:r>
                      <a:endParaRPr lang="en-US" altLang="en-US" sz="24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FPS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AlexNet 256C</a:t>
                      </a:r>
                      <a:endParaRPr lang="zh-CN" altLang="en-US"/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>
                          <a:solidFill>
                            <a:sysClr val="windowText" lastClr="000000">
                              <a:lumMod val="50000"/>
                              <a:lumOff val="50000"/>
                            </a:sysClr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CVPR'18</a:t>
                      </a:r>
                      <a:endParaRPr lang="en-US"/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Calibri" panose="020F0502020204030204" charset="0"/>
                          <a:cs typeface="Calibri" panose="020F0502020204030204" charset="0"/>
                        </a:rPr>
                        <a:t>0.490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Calibri" panose="020F0502020204030204" charset="0"/>
                          <a:cs typeface="Calibri" panose="020F0502020204030204" charset="0"/>
                        </a:rPr>
                        <a:t>0.460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Calibri" panose="020F0502020204030204" charset="0"/>
                          <a:cs typeface="Calibri" panose="020F0502020204030204" charset="0"/>
                        </a:rPr>
                        <a:t>0.244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Calibri" panose="020F0502020204030204" charset="0"/>
                          <a:cs typeface="Calibri" panose="020F0502020204030204" charset="0"/>
                        </a:rPr>
                        <a:t>250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75" y="4160520"/>
            <a:ext cx="399415" cy="399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405" y="4160520"/>
            <a:ext cx="399415" cy="3994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990" y="4160520"/>
            <a:ext cx="399415" cy="3994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sz="3600" dirty="0">
                <a:latin typeface="Calibri" panose="020F0502020204030204" charset="0"/>
              </a:rPr>
              <a:t>Results Ablation</a:t>
            </a:r>
            <a:r>
              <a:rPr lang="zh-CN" altLang="en-US" sz="3600" dirty="0">
                <a:latin typeface="Calibri" panose="020F0502020204030204" charset="0"/>
              </a:rPr>
              <a:t> </a:t>
            </a:r>
            <a:r>
              <a:rPr lang="en-US" altLang="zh-CN" sz="3600" dirty="0">
                <a:latin typeface="Calibri" panose="020F0502020204030204" charset="0"/>
              </a:rPr>
              <a:t>(Training)</a:t>
            </a:r>
          </a:p>
        </p:txBody>
      </p:sp>
      <p:graphicFrame>
        <p:nvGraphicFramePr>
          <p:cNvPr id="9" name="表格 8"/>
          <p:cNvGraphicFramePr/>
          <p:nvPr/>
        </p:nvGraphicFramePr>
        <p:xfrm>
          <a:off x="794385" y="1495425"/>
          <a:ext cx="7778750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4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32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SiamRPN</a:t>
                      </a:r>
                      <a:endParaRPr lang="zh-CN" altLang="en-US" b="0"/>
                    </a:p>
                  </a:txBody>
                  <a:tcPr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R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EAO</a:t>
                      </a:r>
                      <a:endParaRPr lang="en-US" altLang="en-US" sz="24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FPS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AlexNet 256C</a:t>
                      </a:r>
                      <a:endParaRPr lang="zh-CN" altLang="en-US"/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>
                          <a:solidFill>
                            <a:sysClr val="windowText" lastClr="000000">
                              <a:lumMod val="50000"/>
                              <a:lumOff val="50000"/>
                            </a:sysClr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CVPR'18</a:t>
                      </a:r>
                      <a:endParaRPr lang="en-US"/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0.490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0.460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0.244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250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+ ImageNetDet&amp;COCO</a:t>
                      </a:r>
                      <a:endParaRPr lang="en-US" altLang="en-US" sz="160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 dirty="0">
                          <a:latin typeface="Calibri" panose="020F0502020204030204" charset="0"/>
                          <a:cs typeface="Calibri" panose="020F0502020204030204" charset="0"/>
                        </a:rPr>
                        <a:t>0.510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0.410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 dirty="0">
                          <a:latin typeface="Calibri" panose="020F0502020204030204" charset="0"/>
                          <a:cs typeface="Calibri" panose="020F0502020204030204" charset="0"/>
                        </a:rPr>
                        <a:t>0.273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 dirty="0">
                          <a:latin typeface="Calibri" panose="020F0502020204030204" charset="0"/>
                          <a:cs typeface="Calibri" panose="020F0502020204030204" charset="0"/>
                        </a:rPr>
                        <a:t>250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/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+ train-pair </a:t>
                      </a:r>
                      <a:r>
                        <a:rPr lang="en-US" sz="1600" dirty="0" err="1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aug.</a:t>
                      </a:r>
                      <a:endParaRPr lang="en-US" altLang="en-US" sz="1600" dirty="0" err="1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0.560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0.340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0.326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 dirty="0">
                          <a:latin typeface="Calibri" panose="020F0502020204030204" charset="0"/>
                          <a:cs typeface="Calibri" panose="020F0502020204030204" charset="0"/>
                        </a:rPr>
                        <a:t>250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37E24ABE-AE69-9F48-9E53-AD98921A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370" y="3306456"/>
            <a:ext cx="1872208" cy="5791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25D126-5CDF-BD4E-BCF6-1377BBE89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90" y="4012295"/>
            <a:ext cx="4283968" cy="9664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8674F8-17C4-254D-8DEC-2832FCD75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3434200"/>
            <a:ext cx="2375430" cy="3181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C820111-CA7B-8045-B41C-D880CF074C70}"/>
              </a:ext>
            </a:extLst>
          </p:cNvPr>
          <p:cNvSpPr/>
          <p:nvPr/>
        </p:nvSpPr>
        <p:spPr>
          <a:xfrm>
            <a:off x="650895" y="4065780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4F4F4F"/>
                </a:solidFill>
                <a:latin typeface="Helvetica" pitchFamily="2" charset="0"/>
              </a:rPr>
              <a:t>200 </a:t>
            </a:r>
            <a:r>
              <a:rPr lang="en-US" altLang="zh-CN" b="1" dirty="0" err="1">
                <a:solidFill>
                  <a:srgbClr val="4F4F4F"/>
                </a:solidFill>
                <a:latin typeface="Helvetica" pitchFamily="2" charset="0"/>
              </a:rPr>
              <a:t>synsets</a:t>
            </a:r>
            <a:r>
              <a:rPr lang="en-US" altLang="zh-CN" b="1" dirty="0">
                <a:solidFill>
                  <a:srgbClr val="4F4F4F"/>
                </a:solidFill>
                <a:latin typeface="Helvetica" pitchFamily="2" charset="0"/>
              </a:rPr>
              <a:t> for Object detection</a:t>
            </a:r>
          </a:p>
        </p:txBody>
      </p:sp>
      <p:pic>
        <p:nvPicPr>
          <p:cNvPr id="10" name="图片 7">
            <a:extLst>
              <a:ext uri="{FF2B5EF4-FFF2-40B4-BE49-F238E27FC236}">
                <a16:creationId xmlns:a16="http://schemas.microsoft.com/office/drawing/2014/main" id="{63ADAE98-7888-DE41-A2A5-5A2BBA757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1734" y="4997940"/>
            <a:ext cx="4507502" cy="1662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023AD4BD-A97E-0C43-A2F3-16AD224F932B}"/>
              </a:ext>
            </a:extLst>
          </p:cNvPr>
          <p:cNvSpPr>
            <a:spLocks noGrp="1"/>
          </p:cNvSpPr>
          <p:nvPr/>
        </p:nvSpPr>
        <p:spPr>
          <a:xfrm>
            <a:off x="459334" y="5172267"/>
            <a:ext cx="3261048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en-US" altLang="zh-CN" sz="2800" dirty="0" err="1">
                <a:latin typeface="+mn-lt"/>
                <a:ea typeface="+mj-ea"/>
                <a:cs typeface="+mj-cs"/>
                <a:sym typeface="+mn-ea"/>
              </a:rPr>
              <a:t>DaSiamRPN</a:t>
            </a:r>
            <a:endParaRPr lang="en-US" altLang="zh-CN" sz="2800" dirty="0">
              <a:latin typeface="+mn-lt"/>
              <a:ea typeface="+mj-ea"/>
              <a:cs typeface="+mj-cs"/>
              <a:sym typeface="+mn-ea"/>
            </a:endParaRPr>
          </a:p>
          <a:p>
            <a:pPr algn="ctr"/>
            <a:r>
              <a:rPr lang="zh-CN" altLang="en-US" sz="2800" dirty="0">
                <a:latin typeface="+mn-lt"/>
                <a:ea typeface="+mj-ea"/>
                <a:cs typeface="+mj-cs"/>
                <a:sym typeface="宋体" panose="02010600030101010101" pitchFamily="2" charset="-122"/>
              </a:rPr>
              <a:t>（</a:t>
            </a:r>
            <a:r>
              <a:rPr lang="en-US" altLang="zh-CN" sz="2800" dirty="0">
                <a:latin typeface="+mn-lt"/>
                <a:ea typeface="+mj-ea"/>
                <a:cs typeface="+mj-cs"/>
                <a:sym typeface="宋体" panose="02010600030101010101" pitchFamily="2" charset="-122"/>
              </a:rPr>
              <a:t>ECCV2018</a:t>
            </a:r>
            <a:r>
              <a:rPr lang="zh-CN" altLang="en-US" sz="2800" dirty="0">
                <a:latin typeface="+mn-lt"/>
                <a:ea typeface="+mj-ea"/>
                <a:cs typeface="+mj-cs"/>
                <a:sym typeface="宋体" panose="02010600030101010101" pitchFamily="2" charset="-122"/>
              </a:rPr>
              <a:t>）</a:t>
            </a:r>
            <a:endParaRPr lang="en-US" altLang="zh-CN" sz="2800" dirty="0">
              <a:solidFill>
                <a:schemeClr val="tx2"/>
              </a:solidFill>
              <a:latin typeface="+mn-lt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sz="3600" dirty="0">
                <a:latin typeface="Calibri" panose="020F0502020204030204" charset="0"/>
              </a:rPr>
              <a:t>Results Ablation</a:t>
            </a:r>
            <a:r>
              <a:rPr lang="zh-CN" altLang="en-US" sz="3600" dirty="0">
                <a:latin typeface="Calibri" panose="020F0502020204030204" charset="0"/>
              </a:rPr>
              <a:t> </a:t>
            </a:r>
            <a:r>
              <a:rPr lang="en-US" altLang="zh-CN" sz="3600" dirty="0">
                <a:latin typeface="Calibri" panose="020F0502020204030204" charset="0"/>
              </a:rPr>
              <a:t>(Backbone)</a:t>
            </a:r>
          </a:p>
        </p:txBody>
      </p:sp>
      <p:graphicFrame>
        <p:nvGraphicFramePr>
          <p:cNvPr id="2" name="表格 1"/>
          <p:cNvGraphicFramePr/>
          <p:nvPr>
            <p:extLst>
              <p:ext uri="{D42A27DB-BD31-4B8C-83A1-F6EECF244321}">
                <p14:modId xmlns:p14="http://schemas.microsoft.com/office/powerpoint/2010/main" val="3071267315"/>
              </p:ext>
            </p:extLst>
          </p:nvPr>
        </p:nvGraphicFramePr>
        <p:xfrm>
          <a:off x="601215" y="3929627"/>
          <a:ext cx="3970784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0" dirty="0" err="1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SiamRPN</a:t>
                      </a:r>
                      <a:endParaRPr lang="en-US" altLang="en-US" sz="18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Lost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EAO</a:t>
                      </a:r>
                      <a:endParaRPr lang="en-US" altLang="en-US" sz="18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11+5+(3+3+3)</a:t>
                      </a:r>
                      <a:endParaRPr lang="en-US" altLang="en-US" sz="140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65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0.32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11+(3+3)+(3+3+3)</a:t>
                      </a:r>
                      <a:endParaRPr lang="en-US" altLang="en-US" sz="140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65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0.32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(9+3)+5+(3+3+3)</a:t>
                      </a:r>
                      <a:endParaRPr lang="en-US" altLang="en-US" sz="1400" b="1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0.32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(7+5)+5+(3+3+3)</a:t>
                      </a:r>
                      <a:endParaRPr lang="en-US" altLang="zh-CN" sz="1400" b="1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25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(7+3+3+3)+5+(3+3+3)</a:t>
                      </a:r>
                      <a:endParaRPr lang="en-US" altLang="zh-CN" sz="1400" b="1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12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…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…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…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13246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(3</a:t>
                      </a:r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*</a:t>
                      </a:r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5)+(3+3)+(3+3+3)</a:t>
                      </a:r>
                      <a:endParaRPr lang="en-US" altLang="zh-CN" sz="1400" b="1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7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01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697037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A2A83A6-5B93-5749-94E2-F331E9DDE8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137919"/>
              </p:ext>
            </p:extLst>
          </p:nvPr>
        </p:nvGraphicFramePr>
        <p:xfrm>
          <a:off x="5436096" y="3929627"/>
          <a:ext cx="294005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SiamRPN</a:t>
                      </a:r>
                      <a:endParaRPr lang="en-US" altLang="en-US" sz="18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Lost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EAO</a:t>
                      </a:r>
                      <a:endParaRPr lang="en-US" altLang="en-US" sz="18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256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F+256R</a:t>
                      </a:r>
                      <a:endParaRPr lang="en-US" altLang="en-US" sz="140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65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0.324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00081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512F+256R</a:t>
                      </a:r>
                      <a:endParaRPr lang="en-US" altLang="en-US" sz="140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42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512F+1024R</a:t>
                      </a:r>
                      <a:endParaRPr lang="en-US" altLang="en-US" sz="140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56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0.34</a:t>
                      </a:r>
                      <a:r>
                        <a:rPr lang="en-US" altLang="zh-CN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512F+512R+SE</a:t>
                      </a:r>
                      <a:endParaRPr lang="en-US" altLang="en-US" sz="1400" b="1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62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0.344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512F+1024R+SE</a:t>
                      </a:r>
                      <a:endParaRPr lang="en-US" altLang="zh-CN" sz="1400" b="1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64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0.322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1024F+512R</a:t>
                      </a:r>
                      <a:endParaRPr lang="en-US" altLang="zh-CN" sz="1400" b="1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74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0.318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1024F+1024R</a:t>
                      </a:r>
                      <a:endParaRPr lang="en-US" altLang="en-US" sz="1400" b="1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73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0.312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512F+512R</a:t>
                      </a:r>
                      <a:endParaRPr lang="en-US" altLang="en-US" sz="140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60</a:t>
                      </a:r>
                    </a:p>
                  </a:txBody>
                  <a:tcP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</a:t>
                      </a:r>
                      <a:r>
                        <a:rPr lang="en-US" altLang="zh-CN" sz="1400" b="1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45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内容占位符 8">
            <a:extLst>
              <a:ext uri="{FF2B5EF4-FFF2-40B4-BE49-F238E27FC236}">
                <a16:creationId xmlns:a16="http://schemas.microsoft.com/office/drawing/2014/main" id="{7B72C80F-D33E-CF44-AF5C-41364C900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" y="1196752"/>
            <a:ext cx="7038975" cy="24098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21A74A7-99B5-CE48-83C0-9037B0048071}"/>
              </a:ext>
            </a:extLst>
          </p:cNvPr>
          <p:cNvSpPr/>
          <p:nvPr/>
        </p:nvSpPr>
        <p:spPr>
          <a:xfrm>
            <a:off x="1835696" y="3577589"/>
            <a:ext cx="1199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Kernel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Size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D52EDE-8709-7441-BF40-1828DA475920}"/>
              </a:ext>
            </a:extLst>
          </p:cNvPr>
          <p:cNvSpPr/>
          <p:nvPr/>
        </p:nvSpPr>
        <p:spPr>
          <a:xfrm>
            <a:off x="6308909" y="3560295"/>
            <a:ext cx="1365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Channel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Size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sz="3600" dirty="0">
                <a:latin typeface="Calibri" panose="020F0502020204030204" charset="0"/>
              </a:rPr>
              <a:t>Results Ablation</a:t>
            </a:r>
            <a:r>
              <a:rPr lang="zh-CN" altLang="en-US" sz="3600" dirty="0">
                <a:latin typeface="Calibri" panose="020F0502020204030204" charset="0"/>
              </a:rPr>
              <a:t> </a:t>
            </a:r>
            <a:r>
              <a:rPr lang="en-US" altLang="zh-CN" sz="3600" dirty="0">
                <a:latin typeface="Calibri" panose="020F0502020204030204" charset="0"/>
              </a:rPr>
              <a:t>(Trick1)</a:t>
            </a:r>
          </a:p>
        </p:txBody>
      </p:sp>
      <p:pic>
        <p:nvPicPr>
          <p:cNvPr id="28696" name="图片 1" descr="00000047"/>
          <p:cNvPicPr>
            <a:picLocks noChangeAspect="1"/>
          </p:cNvPicPr>
          <p:nvPr/>
        </p:nvPicPr>
        <p:blipFill>
          <a:blip r:embed="rId3"/>
          <a:srcRect l="34032" t="1389" r="1305" b="2554"/>
          <a:stretch>
            <a:fillRect/>
          </a:stretch>
        </p:blipFill>
        <p:spPr>
          <a:xfrm>
            <a:off x="1176338" y="2940050"/>
            <a:ext cx="4065587" cy="3397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 rot="2460000">
            <a:off x="2457450" y="4572000"/>
            <a:ext cx="1339850" cy="460375"/>
          </a:xfrm>
          <a:prstGeom prst="rect">
            <a:avLst/>
          </a:prstGeom>
          <a:noFill/>
          <a:ln w="63500" cmpd="sng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2470150" y="4189413"/>
            <a:ext cx="1314450" cy="1227138"/>
          </a:xfrm>
          <a:prstGeom prst="rect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2632075" y="4321175"/>
            <a:ext cx="990600" cy="962025"/>
          </a:xfrm>
          <a:prstGeom prst="rect">
            <a:avLst/>
          </a:prstGeom>
          <a:noFill/>
          <a:ln w="63500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8" name="矩形 7"/>
          <p:cNvSpPr/>
          <p:nvPr/>
        </p:nvSpPr>
        <p:spPr>
          <a:xfrm rot="2460000">
            <a:off x="5741988" y="4022725"/>
            <a:ext cx="306388" cy="76200"/>
          </a:xfrm>
          <a:prstGeom prst="rect">
            <a:avLst/>
          </a:prstGeom>
          <a:noFill/>
          <a:ln w="63500" cmpd="sng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1" name="矩形 10"/>
          <p:cNvSpPr/>
          <p:nvPr/>
        </p:nvSpPr>
        <p:spPr>
          <a:xfrm flipV="1">
            <a:off x="5756275" y="5416550"/>
            <a:ext cx="279400" cy="76200"/>
          </a:xfrm>
          <a:prstGeom prst="rect">
            <a:avLst/>
          </a:prstGeom>
          <a:noFill/>
          <a:ln w="63500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2" name="矩形 11"/>
          <p:cNvSpPr/>
          <p:nvPr/>
        </p:nvSpPr>
        <p:spPr>
          <a:xfrm>
            <a:off x="5756275" y="4764088"/>
            <a:ext cx="279400" cy="76200"/>
          </a:xfrm>
          <a:prstGeom prst="rect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8703" name="文本框 13"/>
          <p:cNvSpPr txBox="1"/>
          <p:nvPr/>
        </p:nvSpPr>
        <p:spPr>
          <a:xfrm>
            <a:off x="6129338" y="3876675"/>
            <a:ext cx="25400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Rotat</a:t>
            </a:r>
            <a:r>
              <a:rPr lang="en-US" altLang="zh-CN" dirty="0" err="1">
                <a:latin typeface="Arial" panose="020B0604020202020204" pitchFamily="34" charset="0"/>
                <a:ea typeface="宋体" panose="02010600030101010101" pitchFamily="2" charset="-122"/>
              </a:rPr>
              <a:t>ed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ea typeface="宋体" panose="02010600030101010101" pitchFamily="2" charset="-122"/>
              </a:rPr>
              <a:t>Rect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704" name="文本框 14"/>
          <p:cNvSpPr txBox="1"/>
          <p:nvPr/>
        </p:nvSpPr>
        <p:spPr>
          <a:xfrm>
            <a:off x="6129338" y="4618038"/>
            <a:ext cx="25400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MinMax Rect</a:t>
            </a:r>
          </a:p>
        </p:txBody>
      </p:sp>
      <p:sp>
        <p:nvSpPr>
          <p:cNvPr id="28705" name="文本框 15"/>
          <p:cNvSpPr txBox="1"/>
          <p:nvPr/>
        </p:nvSpPr>
        <p:spPr>
          <a:xfrm>
            <a:off x="6129338" y="5270500"/>
            <a:ext cx="25400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Aligned Rect</a:t>
            </a:r>
          </a:p>
        </p:txBody>
      </p:sp>
      <p:graphicFrame>
        <p:nvGraphicFramePr>
          <p:cNvPr id="2" name="表格 1"/>
          <p:cNvGraphicFramePr/>
          <p:nvPr/>
        </p:nvGraphicFramePr>
        <p:xfrm>
          <a:off x="794385" y="1495425"/>
          <a:ext cx="7778750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4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32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SiamRPN</a:t>
                      </a:r>
                      <a:endParaRPr lang="zh-CN" altLang="en-US" b="0"/>
                    </a:p>
                  </a:txBody>
                  <a:tcPr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R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EAO</a:t>
                      </a:r>
                      <a:endParaRPr lang="en-US" altLang="en-US" sz="24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FPS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AlexNet 256C</a:t>
                      </a:r>
                      <a:endParaRPr lang="zh-CN" altLang="en-US"/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>
                          <a:solidFill>
                            <a:sysClr val="windowText" lastClr="000000">
                              <a:lumMod val="50000"/>
                              <a:lumOff val="50000"/>
                            </a:sysClr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CVPR'18</a:t>
                      </a:r>
                      <a:endParaRPr lang="en-US"/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Calibri" panose="020F0502020204030204" charset="0"/>
                          <a:cs typeface="Calibri" panose="020F0502020204030204" charset="0"/>
                        </a:rPr>
                        <a:t>0.490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Calibri" panose="020F0502020204030204" charset="0"/>
                          <a:cs typeface="Calibri" panose="020F0502020204030204" charset="0"/>
                        </a:rPr>
                        <a:t>0.460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Calibri" panose="020F0502020204030204" charset="0"/>
                          <a:cs typeface="Calibri" panose="020F0502020204030204" charset="0"/>
                        </a:rPr>
                        <a:t>0.244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Calibri" panose="020F0502020204030204" charset="0"/>
                          <a:cs typeface="Calibri" panose="020F0502020204030204" charset="0"/>
                        </a:rPr>
                        <a:t>250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sz="3600" dirty="0">
                <a:latin typeface="Calibri" panose="020F0502020204030204" charset="0"/>
              </a:rPr>
              <a:t>Results Ablation</a:t>
            </a:r>
            <a:r>
              <a:rPr lang="zh-CN" altLang="en-US" sz="3600" dirty="0">
                <a:latin typeface="Calibri" panose="020F0502020204030204" charset="0"/>
              </a:rPr>
              <a:t> </a:t>
            </a:r>
            <a:r>
              <a:rPr lang="en-US" altLang="zh-CN" sz="3600" dirty="0">
                <a:latin typeface="Calibri" panose="020F0502020204030204" charset="0"/>
              </a:rPr>
              <a:t>(Trick2)</a:t>
            </a:r>
          </a:p>
        </p:txBody>
      </p:sp>
      <p:pic>
        <p:nvPicPr>
          <p:cNvPr id="30744" name="图片 4" descr="000000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5" y="2689225"/>
            <a:ext cx="6153150" cy="3462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4024313" y="3868738"/>
            <a:ext cx="139700" cy="13652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0" name="矩形 9"/>
          <p:cNvSpPr/>
          <p:nvPr/>
        </p:nvSpPr>
        <p:spPr>
          <a:xfrm>
            <a:off x="3697288" y="3508375"/>
            <a:ext cx="795338" cy="85725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2" name="表格 1"/>
          <p:cNvGraphicFramePr/>
          <p:nvPr/>
        </p:nvGraphicFramePr>
        <p:xfrm>
          <a:off x="794385" y="1495425"/>
          <a:ext cx="7778750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4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32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SiamRPN</a:t>
                      </a:r>
                      <a:endParaRPr lang="zh-CN" altLang="en-US" b="0"/>
                    </a:p>
                  </a:txBody>
                  <a:tcPr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R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EAO</a:t>
                      </a:r>
                      <a:endParaRPr lang="en-US" altLang="en-US" sz="24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FPS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AlexNet 256C</a:t>
                      </a:r>
                      <a:endParaRPr lang="zh-CN" altLang="en-US"/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>
                          <a:solidFill>
                            <a:sysClr val="windowText" lastClr="000000">
                              <a:lumMod val="50000"/>
                              <a:lumOff val="50000"/>
                            </a:sysClr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CVPR'18</a:t>
                      </a:r>
                      <a:endParaRPr lang="en-US"/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Calibri" panose="020F0502020204030204" charset="0"/>
                          <a:cs typeface="Calibri" panose="020F0502020204030204" charset="0"/>
                        </a:rPr>
                        <a:t>0.490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Calibri" panose="020F0502020204030204" charset="0"/>
                          <a:cs typeface="Calibri" panose="020F0502020204030204" charset="0"/>
                        </a:rPr>
                        <a:t>0.460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Calibri" panose="020F0502020204030204" charset="0"/>
                          <a:cs typeface="Calibri" panose="020F0502020204030204" charset="0"/>
                        </a:rPr>
                        <a:t>0.244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Calibri" panose="020F0502020204030204" charset="0"/>
                          <a:cs typeface="Calibri" panose="020F0502020204030204" charset="0"/>
                        </a:rPr>
                        <a:t>250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图片 1" descr="00000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5" y="2689225"/>
            <a:ext cx="6153150" cy="3482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sz="3600" dirty="0">
                <a:latin typeface="Calibri" panose="020F0502020204030204" charset="0"/>
              </a:rPr>
              <a:t>Results Ablation</a:t>
            </a:r>
            <a:r>
              <a:rPr lang="zh-CN" altLang="en-US" sz="3600" dirty="0">
                <a:latin typeface="Calibri" panose="020F0502020204030204" charset="0"/>
              </a:rPr>
              <a:t> </a:t>
            </a:r>
            <a:r>
              <a:rPr lang="en-US" altLang="zh-CN" sz="3600" dirty="0">
                <a:latin typeface="Calibri" panose="020F0502020204030204" charset="0"/>
              </a:rPr>
              <a:t>(Trick2)</a:t>
            </a:r>
          </a:p>
        </p:txBody>
      </p:sp>
      <p:sp>
        <p:nvSpPr>
          <p:cNvPr id="7" name="矩形 6"/>
          <p:cNvSpPr/>
          <p:nvPr/>
        </p:nvSpPr>
        <p:spPr>
          <a:xfrm>
            <a:off x="3938588" y="4243388"/>
            <a:ext cx="1625600" cy="1147763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0" name="矩形 9"/>
          <p:cNvSpPr/>
          <p:nvPr/>
        </p:nvSpPr>
        <p:spPr>
          <a:xfrm>
            <a:off x="3263900" y="3335338"/>
            <a:ext cx="2990850" cy="283686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3" name="表格 2"/>
          <p:cNvGraphicFramePr/>
          <p:nvPr/>
        </p:nvGraphicFramePr>
        <p:xfrm>
          <a:off x="794385" y="1495425"/>
          <a:ext cx="7778750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4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32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SiamRPN</a:t>
                      </a:r>
                      <a:endParaRPr lang="zh-CN" altLang="en-US" b="0"/>
                    </a:p>
                  </a:txBody>
                  <a:tcPr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R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EAO</a:t>
                      </a:r>
                      <a:endParaRPr lang="en-US" altLang="en-US" sz="24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FPS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AlexNet 256C</a:t>
                      </a:r>
                      <a:endParaRPr lang="zh-CN" altLang="en-US"/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>
                          <a:solidFill>
                            <a:sysClr val="windowText" lastClr="000000">
                              <a:lumMod val="50000"/>
                              <a:lumOff val="50000"/>
                            </a:sysClr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CVPR'18</a:t>
                      </a:r>
                      <a:endParaRPr lang="en-US"/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Calibri" panose="020F0502020204030204" charset="0"/>
                          <a:cs typeface="Calibri" panose="020F0502020204030204" charset="0"/>
                        </a:rPr>
                        <a:t>0.490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Calibri" panose="020F0502020204030204" charset="0"/>
                          <a:cs typeface="Calibri" panose="020F0502020204030204" charset="0"/>
                        </a:rPr>
                        <a:t>0.460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Calibri" panose="020F0502020204030204" charset="0"/>
                          <a:cs typeface="Calibri" panose="020F0502020204030204" charset="0"/>
                        </a:rPr>
                        <a:t>0.244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Calibri" panose="020F0502020204030204" charset="0"/>
                          <a:cs typeface="Calibri" panose="020F0502020204030204" charset="0"/>
                        </a:rPr>
                        <a:t>250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sz="3600" dirty="0">
                <a:latin typeface="Calibri" panose="020F0502020204030204" charset="0"/>
              </a:rPr>
              <a:t>Results Ablation</a:t>
            </a:r>
          </a:p>
        </p:txBody>
      </p:sp>
      <p:sp>
        <p:nvSpPr>
          <p:cNvPr id="36866" name="TextBox 3"/>
          <p:cNvSpPr txBox="1"/>
          <p:nvPr/>
        </p:nvSpPr>
        <p:spPr>
          <a:xfrm>
            <a:off x="1276350" y="4730750"/>
            <a:ext cx="639762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rgbClr val="C00000"/>
                </a:solidFill>
                <a:latin typeface="Calibri" panose="020F0502020204030204" charset="0"/>
                <a:ea typeface="宋体" panose="02010600030101010101" pitchFamily="2" charset="-122"/>
              </a:rPr>
              <a:t>CVPR’18 Paper version of SiamRPN</a:t>
            </a: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ECCV’18 Paper version of DaSiamRPN</a:t>
            </a:r>
            <a:endParaRPr lang="en-US" altLang="zh-CN" sz="2400" dirty="0">
              <a:solidFill>
                <a:srgbClr val="C00000"/>
              </a:solidFill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9" name="表格 8"/>
          <p:cNvGraphicFramePr/>
          <p:nvPr>
            <p:extLst>
              <p:ext uri="{D42A27DB-BD31-4B8C-83A1-F6EECF244321}">
                <p14:modId xmlns:p14="http://schemas.microsoft.com/office/powerpoint/2010/main" val="3332286283"/>
              </p:ext>
            </p:extLst>
          </p:nvPr>
        </p:nvGraphicFramePr>
        <p:xfrm>
          <a:off x="794385" y="1495425"/>
          <a:ext cx="777875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4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32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SiamRPN</a:t>
                      </a:r>
                      <a:endParaRPr lang="zh-CN" altLang="en-US" b="0"/>
                    </a:p>
                  </a:txBody>
                  <a:tcPr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R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EAO</a:t>
                      </a:r>
                      <a:endParaRPr lang="en-US" altLang="en-US" sz="2400" b="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FPS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AlexNet 256C</a:t>
                      </a:r>
                      <a:endParaRPr lang="zh-CN" altLang="en-US"/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>
                          <a:solidFill>
                            <a:sysClr val="windowText" lastClr="000000">
                              <a:lumMod val="50000"/>
                              <a:lumOff val="50000"/>
                            </a:sysClr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CVPR'18</a:t>
                      </a:r>
                      <a:endParaRPr lang="en-US"/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0.490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0.460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0.244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Calibri" panose="020F0502020204030204" charset="0"/>
                          <a:cs typeface="Calibri" panose="020F0502020204030204" charset="0"/>
                        </a:rPr>
                        <a:t>250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+ ImageNetDet&amp;COCO</a:t>
                      </a:r>
                      <a:endParaRPr lang="en-US" altLang="en-US" sz="160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0.510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0.410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0.273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Calibri" panose="020F0502020204030204" charset="0"/>
                          <a:cs typeface="Calibri" panose="020F0502020204030204" charset="0"/>
                        </a:rPr>
                        <a:t>250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/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+ train-pair </a:t>
                      </a:r>
                      <a:r>
                        <a:rPr lang="en-US" sz="1600" dirty="0" err="1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aug.</a:t>
                      </a:r>
                      <a:endParaRPr lang="en-US" altLang="en-US" sz="1600" dirty="0" err="1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0.560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0.340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0.326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Calibri" panose="020F0502020204030204" charset="0"/>
                          <a:cs typeface="Calibri" panose="020F0502020204030204" charset="0"/>
                        </a:rPr>
                        <a:t>250</a:t>
                      </a: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AlexNet 512C</a:t>
                      </a:r>
                      <a:endParaRPr lang="zh-CN" altLang="en-US" b="1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+ wider</a:t>
                      </a:r>
                      <a:endParaRPr lang="en-US" altLang="en-US" sz="160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0.570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0.330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0.345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100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+ large search region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0.571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0.330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0.361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Calibri" panose="020F0502020204030204" charset="0"/>
                          <a:cs typeface="Calibri" panose="020F0502020204030204" charset="0"/>
                        </a:rPr>
                        <a:t>90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>
                          <a:solidFill>
                            <a:sysClr val="window" lastClr="FFFFFF">
                              <a:lumMod val="50000"/>
                            </a:sysClr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(final entry)</a:t>
                      </a:r>
                      <a:endParaRPr lang="zh-CN" altLang="en-US" b="1"/>
                    </a:p>
                  </a:txBody>
                  <a:tcP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Calibri Light" panose="020F03020202040302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+ adaptive Search Region</a:t>
                      </a:r>
                      <a:endParaRPr lang="en-US" altLang="en-US" sz="1600" dirty="0">
                        <a:solidFill>
                          <a:sysClr val="windowText" lastClr="000000"/>
                        </a:solidFill>
                        <a:latin typeface="Calibri Light" panose="020F03020202040302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dirty="0">
                          <a:latin typeface="Calibri" panose="020F0502020204030204" charset="0"/>
                          <a:cs typeface="Calibri" panose="020F0502020204030204" charset="0"/>
                        </a:rPr>
                        <a:t>0.588</a:t>
                      </a:r>
                    </a:p>
                  </a:txBody>
                  <a:tcP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dirty="0">
                          <a:latin typeface="Calibri" panose="020F0502020204030204" charset="0"/>
                          <a:cs typeface="Calibri" panose="020F0502020204030204" charset="0"/>
                        </a:rPr>
                        <a:t>0.320</a:t>
                      </a:r>
                    </a:p>
                  </a:txBody>
                  <a:tcP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Calibri" panose="020F0502020204030204" charset="0"/>
                          <a:cs typeface="Calibri" panose="020F0502020204030204" charset="0"/>
                        </a:rPr>
                        <a:t>0.383</a:t>
                      </a:r>
                    </a:p>
                  </a:txBody>
                  <a:tcP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 dirty="0">
                          <a:latin typeface="Calibri" panose="020F0502020204030204" charset="0"/>
                          <a:cs typeface="Calibri" panose="020F0502020204030204" charset="0"/>
                        </a:rPr>
                        <a:t>90</a:t>
                      </a:r>
                    </a:p>
                  </a:txBody>
                  <a:tcP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ontent Placeholder 2"/>
          <p:cNvSpPr>
            <a:spLocks noGrp="1"/>
          </p:cNvSpPr>
          <p:nvPr>
            <p:ph idx="1"/>
          </p:nvPr>
        </p:nvSpPr>
        <p:spPr>
          <a:xfrm>
            <a:off x="457200" y="4629150"/>
            <a:ext cx="8229600" cy="2092325"/>
          </a:xfrm>
        </p:spPr>
        <p:txBody>
          <a:bodyPr anchor="t"/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zh-CN" sz="1800" strike="noStrike" noProof="1">
                <a:latin typeface="Calibri" panose="020F0502020204030204" charset="0"/>
                <a:cs typeface="Calibri" panose="020F0502020204030204" charset="0"/>
              </a:rPr>
              <a:t>Improvements</a:t>
            </a:r>
          </a:p>
          <a:p>
            <a:pPr lvl="1" fontAlgn="base"/>
            <a:r>
              <a:rPr lang="en-US" altLang="zh-CN" sz="1600" strike="noStrike" noProof="1">
                <a:latin typeface="Calibri" panose="020F0502020204030204" charset="0"/>
                <a:cs typeface="Calibri" panose="020F0502020204030204" charset="0"/>
              </a:rPr>
              <a:t>Baseline experiments</a:t>
            </a:r>
          </a:p>
          <a:p>
            <a:pPr lvl="2" fontAlgn="base"/>
            <a:r>
              <a:rPr lang="en-US" altLang="zh-CN" sz="1800" b="1" strike="noStrike" noProof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6.0%</a:t>
            </a:r>
            <a:r>
              <a:rPr lang="zh-CN" altLang="en-US" sz="1400" strike="noStrike" noProof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400" strike="noStrike" noProof="1">
                <a:latin typeface="Calibri" panose="020F0502020204030204" charset="0"/>
                <a:cs typeface="Calibri" panose="020F0502020204030204" charset="0"/>
              </a:rPr>
              <a:t>absolute</a:t>
            </a:r>
            <a:r>
              <a:rPr lang="zh-CN" altLang="en-US" sz="1400" strike="noStrike" noProof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400" strike="noStrike" noProof="1">
                <a:latin typeface="Calibri" panose="020F0502020204030204" charset="0"/>
                <a:cs typeface="Calibri" panose="020F0502020204030204" charset="0"/>
              </a:rPr>
              <a:t>and</a:t>
            </a:r>
            <a:r>
              <a:rPr lang="zh-CN" altLang="en-US" sz="1400" strike="noStrike" noProof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800" b="1" strike="noStrike" noProof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18.5%</a:t>
            </a:r>
            <a:r>
              <a:rPr lang="zh-CN" altLang="en-US" sz="1400" strike="noStrike" noProof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400" strike="noStrike" noProof="1">
                <a:latin typeface="Calibri" panose="020F0502020204030204" charset="0"/>
                <a:cs typeface="Calibri" panose="020F0502020204030204" charset="0"/>
              </a:rPr>
              <a:t>relative</a:t>
            </a:r>
            <a:r>
              <a:rPr lang="zh-CN" altLang="en-US" sz="1400" strike="noStrike" noProof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400" strike="noStrike" noProof="1">
                <a:latin typeface="Calibri" panose="020F0502020204030204" charset="0"/>
                <a:cs typeface="Calibri" panose="020F0502020204030204" charset="0"/>
              </a:rPr>
              <a:t>improvement</a:t>
            </a:r>
          </a:p>
          <a:p>
            <a:pPr lvl="1" fontAlgn="base"/>
            <a:r>
              <a:rPr lang="en-US" altLang="zh-CN" sz="1600" strike="noStrike" noProof="1">
                <a:latin typeface="Calibri" panose="020F0502020204030204" charset="0"/>
                <a:cs typeface="Calibri" panose="020F0502020204030204" charset="0"/>
                <a:sym typeface="+mn-ea"/>
              </a:rPr>
              <a:t>Realtime experiments</a:t>
            </a:r>
            <a:endParaRPr lang="en-US" altLang="zh-CN" sz="1600" strike="noStrike" noProof="1">
              <a:latin typeface="Calibri" panose="020F0502020204030204" charset="0"/>
              <a:cs typeface="Calibri" panose="020F0502020204030204" charset="0"/>
            </a:endParaRPr>
          </a:p>
          <a:p>
            <a:pPr lvl="2" fontAlgn="base"/>
            <a:r>
              <a:rPr lang="en-US" altLang="zh-CN" sz="1800" b="1" strike="noStrike" noProof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17.1%</a:t>
            </a:r>
            <a:r>
              <a:rPr lang="zh-CN" altLang="en-US" sz="1400" strike="noStrike" noProof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400" strike="noStrike" noProof="1">
                <a:latin typeface="Calibri" panose="020F0502020204030204" charset="0"/>
                <a:cs typeface="Calibri" panose="020F0502020204030204" charset="0"/>
              </a:rPr>
              <a:t>absolute</a:t>
            </a:r>
            <a:r>
              <a:rPr lang="zh-CN" altLang="en-US" sz="1400" strike="noStrike" noProof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400" strike="noStrike" noProof="1">
                <a:latin typeface="Calibri" panose="020F0502020204030204" charset="0"/>
                <a:cs typeface="Calibri" panose="020F0502020204030204" charset="0"/>
              </a:rPr>
              <a:t>and</a:t>
            </a:r>
            <a:r>
              <a:rPr lang="zh-CN" altLang="en-US" sz="1400" strike="noStrike" noProof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800" b="1" strike="noStrike" noProof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80.7%</a:t>
            </a:r>
            <a:r>
              <a:rPr lang="zh-CN" altLang="en-US" sz="1400" strike="noStrike" noProof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400" strike="noStrike" noProof="1">
                <a:latin typeface="Calibri" panose="020F0502020204030204" charset="0"/>
                <a:cs typeface="Calibri" panose="020F0502020204030204" charset="0"/>
              </a:rPr>
              <a:t>relative</a:t>
            </a:r>
            <a:r>
              <a:rPr lang="zh-CN" altLang="en-US" sz="1400" strike="noStrike" noProof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400" strike="noStrike" noProof="1">
                <a:latin typeface="Calibri" panose="020F0502020204030204" charset="0"/>
                <a:cs typeface="Calibri" panose="020F0502020204030204" charset="0"/>
              </a:rPr>
              <a:t>improvement</a:t>
            </a:r>
          </a:p>
          <a:p>
            <a:pPr lvl="2" fontAlgn="base"/>
            <a:endParaRPr lang="en-US" altLang="zh-CN" sz="1400" strike="noStrike" noProof="1">
              <a:latin typeface="Calibri" panose="020F0502020204030204" charset="0"/>
              <a:cs typeface="Calibri" panose="020F0502020204030204" charset="0"/>
            </a:endParaRPr>
          </a:p>
        </p:txBody>
      </p:sp>
      <p:graphicFrame>
        <p:nvGraphicFramePr>
          <p:cNvPr id="1026" name="图表 1"/>
          <p:cNvGraphicFramePr/>
          <p:nvPr/>
        </p:nvGraphicFramePr>
        <p:xfrm>
          <a:off x="1077909" y="997585"/>
          <a:ext cx="6988175" cy="3427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>
                <a:latin typeface="Calibri" panose="020F0502020204030204" charset="0"/>
              </a:rPr>
              <a:t>Performance</a:t>
            </a:r>
            <a:r>
              <a:rPr lang="zh-CN" altLang="en-US">
                <a:latin typeface="Calibri" panose="020F0502020204030204" charset="0"/>
              </a:rPr>
              <a:t> </a:t>
            </a:r>
            <a:r>
              <a:rPr lang="en-US" altLang="zh-CN">
                <a:latin typeface="Calibri" panose="020F0502020204030204" charset="0"/>
              </a:rPr>
              <a:t>Drop / No Effect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68488"/>
          </a:xfrm>
        </p:spPr>
        <p:txBody>
          <a:bodyPr anchor="t"/>
          <a:lstStyle/>
          <a:p>
            <a:pPr lvl="1">
              <a:buFont typeface="Arial" panose="020B0604020202020204" pitchFamily="34" charset="0"/>
              <a:buChar char="×"/>
            </a:pPr>
            <a:r>
              <a:rPr lang="en-US" altLang="zh-CN" sz="2000" dirty="0">
                <a:latin typeface="Calibri" panose="020F0502020204030204" charset="0"/>
              </a:rPr>
              <a:t>Modern networks: VGG, Inception or </a:t>
            </a:r>
            <a:r>
              <a:rPr lang="en-US" altLang="zh-CN" sz="2000" dirty="0" err="1">
                <a:latin typeface="Calibri" panose="020F0502020204030204" charset="0"/>
              </a:rPr>
              <a:t>ResNet</a:t>
            </a:r>
            <a:r>
              <a:rPr lang="en-US" altLang="zh-CN" sz="2000" dirty="0">
                <a:latin typeface="Calibri" panose="020F0502020204030204" charset="0"/>
              </a:rPr>
              <a:t> (padding? or training methods?)</a:t>
            </a:r>
          </a:p>
          <a:p>
            <a:pPr lvl="1">
              <a:buFont typeface="Arial" panose="020B0604020202020204" pitchFamily="34" charset="0"/>
              <a:buChar char="×"/>
            </a:pPr>
            <a:r>
              <a:rPr lang="en-US" altLang="zh-CN" sz="2000" dirty="0">
                <a:latin typeface="Calibri" panose="020F0502020204030204" charset="0"/>
              </a:rPr>
              <a:t>Attention Network</a:t>
            </a:r>
          </a:p>
          <a:p>
            <a:pPr lvl="1">
              <a:buFont typeface="Arial" panose="020B0604020202020204" pitchFamily="34" charset="0"/>
              <a:buChar char="×"/>
            </a:pPr>
            <a:r>
              <a:rPr lang="en-US" altLang="zh-CN" sz="2000" dirty="0">
                <a:latin typeface="Calibri" panose="020F0502020204030204" charset="0"/>
              </a:rPr>
              <a:t>Ensemble (</a:t>
            </a:r>
            <a:r>
              <a:rPr lang="zh-CN" altLang="en-US" sz="2000" dirty="0">
                <a:latin typeface="Calibri" panose="020F0502020204030204" charset="0"/>
              </a:rPr>
              <a:t>× </a:t>
            </a:r>
            <a:r>
              <a:rPr lang="en-US" altLang="zh-CN" sz="2000" dirty="0">
                <a:latin typeface="Calibri" panose="020F0502020204030204" charset="0"/>
              </a:rPr>
              <a:t>Average </a:t>
            </a:r>
            <a:r>
              <a:rPr lang="zh-CN" altLang="zh-CN" sz="2000" dirty="0">
                <a:latin typeface="Calibri" panose="020F0502020204030204" charset="0"/>
              </a:rPr>
              <a:t>× </a:t>
            </a:r>
            <a:r>
              <a:rPr lang="en-US" altLang="zh-CN" sz="2000" dirty="0">
                <a:latin typeface="Calibri" panose="020F0502020204030204" charset="0"/>
              </a:rPr>
              <a:t>Max Win</a:t>
            </a:r>
            <a:r>
              <a:rPr lang="zh-CN" altLang="zh-CN" sz="2000" dirty="0">
                <a:latin typeface="Calibri" panose="020F0502020204030204" charset="0"/>
              </a:rPr>
              <a:t> </a:t>
            </a:r>
            <a:r>
              <a:rPr lang="en-US" altLang="zh-CN" sz="2000" dirty="0">
                <a:latin typeface="Calibri" panose="020F0502020204030204" charset="0"/>
              </a:rPr>
              <a:t>)</a:t>
            </a:r>
          </a:p>
          <a:p>
            <a:pPr lvl="1">
              <a:buFont typeface="Arial" panose="020B0604020202020204" pitchFamily="34" charset="0"/>
              <a:buChar char="×"/>
            </a:pPr>
            <a:r>
              <a:rPr lang="en-US" altLang="zh-CN" sz="2000" dirty="0">
                <a:latin typeface="Calibri" panose="020F0502020204030204" charset="0"/>
              </a:rPr>
              <a:t>Focal</a:t>
            </a:r>
            <a:r>
              <a:rPr lang="zh-CN" altLang="en-US" sz="2000" dirty="0">
                <a:latin typeface="Calibri" panose="020F0502020204030204" charset="0"/>
              </a:rPr>
              <a:t> </a:t>
            </a:r>
            <a:r>
              <a:rPr lang="en-US" altLang="zh-CN" sz="2000" dirty="0">
                <a:latin typeface="Calibri" panose="020F0502020204030204" charset="0"/>
              </a:rPr>
              <a:t>Loss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9A0DB2DC-4C9A-4742-B13C-FB6460FD3503}" type="slidenum">
              <a:rPr lang="en-US" altLang="zh-CN" sz="1800"/>
              <a:t>20</a:t>
            </a:fld>
            <a:endParaRPr lang="en-US" altLang="zh-CN" sz="1800"/>
          </a:p>
        </p:txBody>
      </p:sp>
      <p:pic>
        <p:nvPicPr>
          <p:cNvPr id="38916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8" y="3468688"/>
            <a:ext cx="8469312" cy="3154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7" name="Title 1"/>
          <p:cNvSpPr txBox="1"/>
          <p:nvPr/>
        </p:nvSpPr>
        <p:spPr>
          <a:xfrm>
            <a:off x="800100" y="6623050"/>
            <a:ext cx="7886700" cy="2159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algn="r">
              <a:lnSpc>
                <a:spcPct val="90000"/>
              </a:lnSpc>
            </a:pPr>
            <a:r>
              <a:rPr lang="zh-CN" altLang="en-US" sz="900">
                <a:latin typeface="Arial" panose="020B0604020202020204" pitchFamily="34" charset="0"/>
                <a:ea typeface="宋体" panose="02010600030101010101" pitchFamily="2" charset="-122"/>
              </a:rPr>
              <a:t>Canziani, Alfredo, Adam Paszke, and Eugenio Culurciello. "An analysis of deep neural network models for practical applications." arXiv 2016</a:t>
            </a:r>
            <a:r>
              <a:rPr lang="en-US" altLang="zh-CN" sz="900"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endParaRPr lang="en-US" altLang="zh-CN" sz="9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F4D50B-CC7E-4741-94F9-63281D51F191}"/>
              </a:ext>
            </a:extLst>
          </p:cNvPr>
          <p:cNvSpPr txBox="1"/>
          <p:nvPr/>
        </p:nvSpPr>
        <p:spPr>
          <a:xfrm>
            <a:off x="1251062" y="1245543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+mn-lt"/>
              </a:rPr>
              <a:t>The backbone net is the engine of recognition!!!</a:t>
            </a:r>
            <a:endParaRPr kumimoji="1" lang="zh-CN" altLang="en-US" sz="2400" dirty="0">
              <a:solidFill>
                <a:srgbClr val="FF000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Calibri" panose="020F0502020204030204" charset="0"/>
              </a:rPr>
              <a:t>Visualizations</a:t>
            </a:r>
            <a:endParaRPr lang="zh-CN" altLang="en-US">
              <a:latin typeface="Calibri" panose="020F0502020204030204" charset="0"/>
            </a:endParaRPr>
          </a:p>
        </p:txBody>
      </p:sp>
      <p:pic>
        <p:nvPicPr>
          <p:cNvPr id="5" name="3-1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76520" y="1137920"/>
            <a:ext cx="3611880" cy="5631180"/>
          </a:xfrm>
        </p:spPr>
      </p:pic>
      <p:pic>
        <p:nvPicPr>
          <p:cNvPr id="3" name="gymnastics1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46760" y="1137920"/>
            <a:ext cx="3881755" cy="22421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racing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46760" y="3617595"/>
            <a:ext cx="3881120" cy="31515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repeatCount="indefinite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8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14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>
                <a:latin typeface="Calibri" panose="020F0502020204030204" charset="0"/>
              </a:rPr>
              <a:t>Conclusion</a:t>
            </a:r>
          </a:p>
        </p:txBody>
      </p:sp>
      <p:sp>
        <p:nvSpPr>
          <p:cNvPr id="43011" name="文本框 1"/>
          <p:cNvSpPr txBox="1"/>
          <p:nvPr/>
        </p:nvSpPr>
        <p:spPr>
          <a:xfrm>
            <a:off x="868363" y="1182688"/>
            <a:ext cx="6700837" cy="2306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Calibri" panose="020F0502020204030204" charset="0"/>
                <a:ea typeface="宋体" panose="02010600030101010101" pitchFamily="2" charset="-122"/>
              </a:rPr>
              <a:t>SiamRPN</a:t>
            </a:r>
          </a:p>
          <a:p>
            <a:endParaRPr lang="en-US" altLang="zh-CN" sz="2400" b="1" dirty="0">
              <a:solidFill>
                <a:srgbClr val="00B0F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Simultaneous Identification and Localization</a:t>
            </a: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Training Strategies</a:t>
            </a: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Widen Backbone </a:t>
            </a: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Adaptive Search Area</a:t>
            </a:r>
            <a:endParaRPr lang="en-US" altLang="en-US" sz="2400" b="1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43012" name="内容占位符 3" descr="Word Art"/>
          <p:cNvPicPr>
            <a:picLocks noGrp="1"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1075" y="2603500"/>
            <a:ext cx="4441825" cy="2233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85" y="4772660"/>
            <a:ext cx="9028430" cy="20923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5" y="1441450"/>
            <a:ext cx="2333625" cy="2333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59" name="图片 7" descr="githubQ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3910013"/>
            <a:ext cx="1876425" cy="1876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0" name="Title 1"/>
          <p:cNvSpPr txBox="1"/>
          <p:nvPr/>
        </p:nvSpPr>
        <p:spPr>
          <a:xfrm>
            <a:off x="276225" y="6234113"/>
            <a:ext cx="8848725" cy="52546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algn="r">
              <a:lnSpc>
                <a:spcPct val="90000"/>
              </a:lnSpc>
            </a:pPr>
            <a:r>
              <a:rPr lang="en-US" altLang="zh-CN" sz="10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Zheng Zhu*, Qiang Wang*, Bo Li*, Wei Wu, Junjie Yan, and Weiming Hu.</a:t>
            </a:r>
            <a:r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Distractor-aware Siamese Networks for Visual Object Tracking</a:t>
            </a:r>
            <a:r>
              <a:rPr lang="en-US" altLang="zh-CN" sz="10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.</a:t>
            </a:r>
            <a:r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000" i="1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ECCV</a:t>
            </a:r>
            <a:r>
              <a:rPr lang="en-US" altLang="zh-CN" sz="10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,</a:t>
            </a:r>
            <a:r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0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2018</a:t>
            </a:r>
            <a:endParaRPr lang="en-US" altLang="zh-CN" sz="1200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algn="r">
              <a:lnSpc>
                <a:spcPct val="90000"/>
              </a:lnSpc>
            </a:pPr>
            <a:r>
              <a:rPr lang="zh-CN" altLang="en-US" sz="1200" b="1">
                <a:latin typeface="Arial" panose="020B0604020202020204" pitchFamily="34" charset="0"/>
                <a:ea typeface="宋体" panose="02010600030101010101" pitchFamily="2" charset="-122"/>
                <a:hlinkClick r:id="rId5" action="ppaction://hlinkfile"/>
              </a:rPr>
              <a:t>https://github.com/foolwood/DaSiamRPN</a:t>
            </a:r>
            <a:endParaRPr lang="en-US" altLang="zh-CN" sz="12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1" name="文本框 11"/>
          <p:cNvSpPr txBox="1"/>
          <p:nvPr/>
        </p:nvSpPr>
        <p:spPr>
          <a:xfrm>
            <a:off x="2149475" y="674688"/>
            <a:ext cx="4845050" cy="7064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4000" dirty="0">
                <a:latin typeface="Calibri" panose="020F0502020204030204" charset="0"/>
                <a:ea typeface="宋体" panose="02010600030101010101" pitchFamily="2" charset="-122"/>
              </a:rPr>
              <a:t>Thanks! Questions?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F61EC3-52EB-F24C-B881-D52D6CCA5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3" y="2100542"/>
            <a:ext cx="6638588" cy="34697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/>
          <a:lstStyle/>
          <a:p>
            <a:pPr algn="ctr"/>
            <a:r>
              <a:rPr lang="en-US" altLang="zh-CN" sz="4400" dirty="0"/>
              <a:t>How to speed up your tracker?</a:t>
            </a:r>
          </a:p>
        </p:txBody>
      </p:sp>
      <p:pic>
        <p:nvPicPr>
          <p:cNvPr id="10242" name="内容占位符 5" descr="00000001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14338" y="2072005"/>
            <a:ext cx="4100512" cy="2306638"/>
          </a:xfr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2649538" y="3164523"/>
            <a:ext cx="217488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9" name="矩形 8"/>
          <p:cNvSpPr/>
          <p:nvPr/>
        </p:nvSpPr>
        <p:spPr>
          <a:xfrm>
            <a:off x="2649538" y="3235960"/>
            <a:ext cx="217488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0" name="矩形 9"/>
          <p:cNvSpPr/>
          <p:nvPr/>
        </p:nvSpPr>
        <p:spPr>
          <a:xfrm>
            <a:off x="2776538" y="3362960"/>
            <a:ext cx="217488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1" name="矩形 10"/>
          <p:cNvSpPr/>
          <p:nvPr/>
        </p:nvSpPr>
        <p:spPr>
          <a:xfrm>
            <a:off x="2433638" y="3307398"/>
            <a:ext cx="215900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2" name="矩形 11"/>
          <p:cNvSpPr/>
          <p:nvPr/>
        </p:nvSpPr>
        <p:spPr>
          <a:xfrm>
            <a:off x="2343150" y="2924810"/>
            <a:ext cx="217488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3" name="矩形 12"/>
          <p:cNvSpPr/>
          <p:nvPr/>
        </p:nvSpPr>
        <p:spPr>
          <a:xfrm>
            <a:off x="2306638" y="3029585"/>
            <a:ext cx="215900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4" name="矩形 13"/>
          <p:cNvSpPr/>
          <p:nvPr/>
        </p:nvSpPr>
        <p:spPr>
          <a:xfrm>
            <a:off x="2239963" y="3053398"/>
            <a:ext cx="215900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5" name="矩形 14"/>
          <p:cNvSpPr/>
          <p:nvPr/>
        </p:nvSpPr>
        <p:spPr>
          <a:xfrm>
            <a:off x="2486025" y="3029585"/>
            <a:ext cx="215900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6" name="矩形 15"/>
          <p:cNvSpPr/>
          <p:nvPr/>
        </p:nvSpPr>
        <p:spPr>
          <a:xfrm>
            <a:off x="1624013" y="3164523"/>
            <a:ext cx="217488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3121025" y="2804160"/>
            <a:ext cx="215900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8" name="矩形 17"/>
          <p:cNvSpPr/>
          <p:nvPr/>
        </p:nvSpPr>
        <p:spPr>
          <a:xfrm>
            <a:off x="3248025" y="2931160"/>
            <a:ext cx="215900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9" name="矩形 18"/>
          <p:cNvSpPr/>
          <p:nvPr/>
        </p:nvSpPr>
        <p:spPr>
          <a:xfrm>
            <a:off x="3352800" y="3108960"/>
            <a:ext cx="215900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1" name="矩形 20"/>
          <p:cNvSpPr/>
          <p:nvPr/>
        </p:nvSpPr>
        <p:spPr>
          <a:xfrm>
            <a:off x="2136775" y="3240723"/>
            <a:ext cx="217488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2" name="矩形 21"/>
          <p:cNvSpPr/>
          <p:nvPr/>
        </p:nvSpPr>
        <p:spPr>
          <a:xfrm>
            <a:off x="1920875" y="3164523"/>
            <a:ext cx="215900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3" name="矩形 22"/>
          <p:cNvSpPr/>
          <p:nvPr/>
        </p:nvSpPr>
        <p:spPr>
          <a:xfrm>
            <a:off x="3548063" y="3053398"/>
            <a:ext cx="217488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4" name="矩形 23"/>
          <p:cNvSpPr/>
          <p:nvPr/>
        </p:nvSpPr>
        <p:spPr>
          <a:xfrm>
            <a:off x="3136900" y="3242310"/>
            <a:ext cx="215900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5" name="矩形 24"/>
          <p:cNvSpPr/>
          <p:nvPr/>
        </p:nvSpPr>
        <p:spPr>
          <a:xfrm>
            <a:off x="2822575" y="3001010"/>
            <a:ext cx="215900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6" name="矩形 25"/>
          <p:cNvSpPr/>
          <p:nvPr/>
        </p:nvSpPr>
        <p:spPr>
          <a:xfrm>
            <a:off x="3273425" y="2704148"/>
            <a:ext cx="215900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7" name="矩形 26"/>
          <p:cNvSpPr/>
          <p:nvPr/>
        </p:nvSpPr>
        <p:spPr>
          <a:xfrm>
            <a:off x="2049463" y="2931160"/>
            <a:ext cx="217488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8" name="矩形 27"/>
          <p:cNvSpPr/>
          <p:nvPr/>
        </p:nvSpPr>
        <p:spPr>
          <a:xfrm>
            <a:off x="2867025" y="3140710"/>
            <a:ext cx="215900" cy="504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9" name="矩形 28"/>
          <p:cNvSpPr/>
          <p:nvPr/>
        </p:nvSpPr>
        <p:spPr>
          <a:xfrm>
            <a:off x="1885950" y="2835910"/>
            <a:ext cx="215900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0" name="矩形 29"/>
          <p:cNvSpPr/>
          <p:nvPr/>
        </p:nvSpPr>
        <p:spPr>
          <a:xfrm>
            <a:off x="1668463" y="2988310"/>
            <a:ext cx="217488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1" name="矩形 30"/>
          <p:cNvSpPr/>
          <p:nvPr/>
        </p:nvSpPr>
        <p:spPr>
          <a:xfrm>
            <a:off x="1795463" y="3115310"/>
            <a:ext cx="217488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2" name="矩形 31"/>
          <p:cNvSpPr/>
          <p:nvPr/>
        </p:nvSpPr>
        <p:spPr>
          <a:xfrm>
            <a:off x="1922463" y="3242310"/>
            <a:ext cx="217488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3" name="矩形 32"/>
          <p:cNvSpPr/>
          <p:nvPr/>
        </p:nvSpPr>
        <p:spPr>
          <a:xfrm>
            <a:off x="2049463" y="3369310"/>
            <a:ext cx="217488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4" name="矩形 33"/>
          <p:cNvSpPr/>
          <p:nvPr/>
        </p:nvSpPr>
        <p:spPr>
          <a:xfrm>
            <a:off x="1989138" y="3301048"/>
            <a:ext cx="217488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5" name="矩形 34"/>
          <p:cNvSpPr/>
          <p:nvPr/>
        </p:nvSpPr>
        <p:spPr>
          <a:xfrm>
            <a:off x="1862138" y="3102610"/>
            <a:ext cx="217488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6" name="矩形 35"/>
          <p:cNvSpPr/>
          <p:nvPr/>
        </p:nvSpPr>
        <p:spPr>
          <a:xfrm>
            <a:off x="2116138" y="3428048"/>
            <a:ext cx="217488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7" name="矩形 36"/>
          <p:cNvSpPr/>
          <p:nvPr/>
        </p:nvSpPr>
        <p:spPr>
          <a:xfrm>
            <a:off x="1646238" y="3245485"/>
            <a:ext cx="215900" cy="504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8" name="矩形 37"/>
          <p:cNvSpPr/>
          <p:nvPr/>
        </p:nvSpPr>
        <p:spPr>
          <a:xfrm>
            <a:off x="1566863" y="2869248"/>
            <a:ext cx="215900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9" name="矩形 38"/>
          <p:cNvSpPr/>
          <p:nvPr/>
        </p:nvSpPr>
        <p:spPr>
          <a:xfrm>
            <a:off x="1519238" y="2967673"/>
            <a:ext cx="215900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0" name="矩形 39"/>
          <p:cNvSpPr/>
          <p:nvPr/>
        </p:nvSpPr>
        <p:spPr>
          <a:xfrm>
            <a:off x="1452563" y="2991485"/>
            <a:ext cx="215900" cy="504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1" name="矩形 40"/>
          <p:cNvSpPr/>
          <p:nvPr/>
        </p:nvSpPr>
        <p:spPr>
          <a:xfrm>
            <a:off x="1698625" y="2967673"/>
            <a:ext cx="215900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2" name="矩形 41"/>
          <p:cNvSpPr/>
          <p:nvPr/>
        </p:nvSpPr>
        <p:spPr>
          <a:xfrm>
            <a:off x="836613" y="3102610"/>
            <a:ext cx="217488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3" name="矩形 42"/>
          <p:cNvSpPr/>
          <p:nvPr/>
        </p:nvSpPr>
        <p:spPr>
          <a:xfrm>
            <a:off x="1349375" y="3178810"/>
            <a:ext cx="217488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4" name="矩形 43"/>
          <p:cNvSpPr/>
          <p:nvPr/>
        </p:nvSpPr>
        <p:spPr>
          <a:xfrm>
            <a:off x="1133475" y="3102610"/>
            <a:ext cx="215900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5" name="矩形 44"/>
          <p:cNvSpPr/>
          <p:nvPr/>
        </p:nvSpPr>
        <p:spPr>
          <a:xfrm>
            <a:off x="1262063" y="2869248"/>
            <a:ext cx="217488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6" name="矩形 45"/>
          <p:cNvSpPr/>
          <p:nvPr/>
        </p:nvSpPr>
        <p:spPr>
          <a:xfrm>
            <a:off x="1098550" y="2773998"/>
            <a:ext cx="215900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7" name="矩形 46"/>
          <p:cNvSpPr/>
          <p:nvPr/>
        </p:nvSpPr>
        <p:spPr>
          <a:xfrm>
            <a:off x="1262063" y="3307398"/>
            <a:ext cx="217488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8" name="矩形 47"/>
          <p:cNvSpPr/>
          <p:nvPr/>
        </p:nvSpPr>
        <p:spPr>
          <a:xfrm>
            <a:off x="1389063" y="3434398"/>
            <a:ext cx="217488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9" name="矩形 48"/>
          <p:cNvSpPr/>
          <p:nvPr/>
        </p:nvSpPr>
        <p:spPr>
          <a:xfrm>
            <a:off x="1516063" y="3561398"/>
            <a:ext cx="217488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0" name="矩形 49"/>
          <p:cNvSpPr/>
          <p:nvPr/>
        </p:nvSpPr>
        <p:spPr>
          <a:xfrm>
            <a:off x="1676083" y="3704908"/>
            <a:ext cx="217488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7" name="矩形 6"/>
          <p:cNvSpPr/>
          <p:nvPr/>
        </p:nvSpPr>
        <p:spPr>
          <a:xfrm>
            <a:off x="2522538" y="3108960"/>
            <a:ext cx="217488" cy="5032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1" name="矩形 50"/>
          <p:cNvSpPr/>
          <p:nvPr/>
        </p:nvSpPr>
        <p:spPr>
          <a:xfrm>
            <a:off x="2560638" y="3164523"/>
            <a:ext cx="179388" cy="4111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2" name="矩形 51"/>
          <p:cNvSpPr/>
          <p:nvPr/>
        </p:nvSpPr>
        <p:spPr>
          <a:xfrm>
            <a:off x="2522538" y="3178810"/>
            <a:ext cx="160338" cy="3825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10288" name="内容占位符 59" descr="SiamBM"/>
          <p:cNvPicPr>
            <a:picLocks noGrp="1" noChangeAspect="1"/>
          </p:cNvPicPr>
          <p:nvPr>
            <p:ph sz="half" idx="2"/>
          </p:nvPr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29150" y="4596130"/>
            <a:ext cx="3886200" cy="1939925"/>
          </a:xfrm>
          <a:noFill/>
          <a:ln>
            <a:noFill/>
          </a:ln>
        </p:spPr>
      </p:pic>
      <p:sp>
        <p:nvSpPr>
          <p:cNvPr id="10289" name="文本框 56"/>
          <p:cNvSpPr txBox="1"/>
          <p:nvPr/>
        </p:nvSpPr>
        <p:spPr>
          <a:xfrm>
            <a:off x="3228975" y="1255083"/>
            <a:ext cx="268605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  <a:t>Only </a:t>
            </a: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verify each candidate</a:t>
            </a:r>
            <a:r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  <a:t>?</a:t>
            </a:r>
          </a:p>
        </p:txBody>
      </p:sp>
      <p:pic>
        <p:nvPicPr>
          <p:cNvPr id="10290" name="图片 60" descr="SiamF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8855" y="3108960"/>
            <a:ext cx="3706495" cy="16363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91" name="图片 62" descr="00000001-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338" y="4461193"/>
            <a:ext cx="541337" cy="722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92" name="图片 63" descr="00000001-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413" y="4459605"/>
            <a:ext cx="479425" cy="719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93" name="图片 64" descr="00000001-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4825" y="4461193"/>
            <a:ext cx="450850" cy="720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94" name="图片 65" descr="00000001-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1938" y="4459605"/>
            <a:ext cx="487362" cy="717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95" name="图片 66" descr="00000001-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5363" y="4461193"/>
            <a:ext cx="452437" cy="719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96" name="图片 68" descr="00000001-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6375" y="4459605"/>
            <a:ext cx="498475" cy="719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" name="矩形 69"/>
          <p:cNvSpPr/>
          <p:nvPr/>
        </p:nvSpPr>
        <p:spPr>
          <a:xfrm>
            <a:off x="2005013" y="3980180"/>
            <a:ext cx="966788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base"/>
            <a:r>
              <a:rPr lang="en-US" altLang="zh-CN" sz="7200" b="1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...</a:t>
            </a:r>
            <a:endParaRPr lang="en-US" altLang="zh-CN" sz="7200" b="1" strike="noStrike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422275" y="5445443"/>
            <a:ext cx="4084638" cy="360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CN" strike="noStrike" noProof="1"/>
              <a:t>CNN</a:t>
            </a:r>
          </a:p>
        </p:txBody>
      </p:sp>
      <p:cxnSp>
        <p:nvCxnSpPr>
          <p:cNvPr id="72" name="直接箭头连接符 71"/>
          <p:cNvCxnSpPr/>
          <p:nvPr/>
        </p:nvCxnSpPr>
        <p:spPr>
          <a:xfrm flipH="1">
            <a:off x="684213" y="5183505"/>
            <a:ext cx="1588" cy="261938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>
            <a:off x="1252538" y="5183505"/>
            <a:ext cx="6350" cy="266700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>
            <a:off x="3270250" y="5177155"/>
            <a:ext cx="6350" cy="263525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 flipH="1">
            <a:off x="1751013" y="5181918"/>
            <a:ext cx="12700" cy="266700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5" name="文本框 79"/>
          <p:cNvSpPr txBox="1"/>
          <p:nvPr/>
        </p:nvSpPr>
        <p:spPr>
          <a:xfrm>
            <a:off x="488950" y="5859780"/>
            <a:ext cx="390525" cy="228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900" b="1">
                <a:solidFill>
                  <a:srgbClr val="00B050"/>
                </a:solidFill>
                <a:latin typeface="Calibri" panose="020F0502020204030204" charset="0"/>
                <a:ea typeface="宋体" panose="02010600030101010101" pitchFamily="2" charset="-122"/>
              </a:rPr>
              <a:t>0.95</a:t>
            </a:r>
          </a:p>
        </p:txBody>
      </p:sp>
      <p:sp>
        <p:nvSpPr>
          <p:cNvPr id="10306" name="文本框 80"/>
          <p:cNvSpPr txBox="1"/>
          <p:nvPr/>
        </p:nvSpPr>
        <p:spPr>
          <a:xfrm>
            <a:off x="1060450" y="5859780"/>
            <a:ext cx="388938" cy="228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9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0.81</a:t>
            </a:r>
          </a:p>
        </p:txBody>
      </p:sp>
      <p:sp>
        <p:nvSpPr>
          <p:cNvPr id="10307" name="文本框 81"/>
          <p:cNvSpPr txBox="1"/>
          <p:nvPr/>
        </p:nvSpPr>
        <p:spPr>
          <a:xfrm>
            <a:off x="1536700" y="5859780"/>
            <a:ext cx="390525" cy="228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9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0.31</a:t>
            </a:r>
          </a:p>
        </p:txBody>
      </p:sp>
      <p:sp>
        <p:nvSpPr>
          <p:cNvPr id="10308" name="文本框 82"/>
          <p:cNvSpPr txBox="1"/>
          <p:nvPr/>
        </p:nvSpPr>
        <p:spPr>
          <a:xfrm>
            <a:off x="3078163" y="5859780"/>
            <a:ext cx="388937" cy="228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9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0.15</a:t>
            </a:r>
          </a:p>
        </p:txBody>
      </p:sp>
      <p:sp>
        <p:nvSpPr>
          <p:cNvPr id="10309" name="文本框 83"/>
          <p:cNvSpPr txBox="1"/>
          <p:nvPr/>
        </p:nvSpPr>
        <p:spPr>
          <a:xfrm>
            <a:off x="3565525" y="5859780"/>
            <a:ext cx="390525" cy="228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9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0.05</a:t>
            </a:r>
          </a:p>
        </p:txBody>
      </p:sp>
      <p:sp>
        <p:nvSpPr>
          <p:cNvPr id="10310" name="文本框 84"/>
          <p:cNvSpPr txBox="1"/>
          <p:nvPr/>
        </p:nvSpPr>
        <p:spPr>
          <a:xfrm>
            <a:off x="4070350" y="5859780"/>
            <a:ext cx="390525" cy="228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9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0.18</a:t>
            </a:r>
          </a:p>
        </p:txBody>
      </p:sp>
      <p:sp>
        <p:nvSpPr>
          <p:cNvPr id="12293" name="Title 1"/>
          <p:cNvSpPr txBox="1"/>
          <p:nvPr/>
        </p:nvSpPr>
        <p:spPr>
          <a:xfrm>
            <a:off x="800100" y="6462395"/>
            <a:ext cx="7886700" cy="37655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algn="r">
              <a:lnSpc>
                <a:spcPct val="90000"/>
              </a:lnSpc>
            </a:pPr>
            <a:r>
              <a:rPr lang="zh-CN" altLang="en-US" sz="900" dirty="0">
                <a:sym typeface="宋体" panose="02010600030101010101" pitchFamily="2" charset="-122"/>
              </a:rPr>
              <a:t>Jung, Ilchae and Son, Jeany and Baek, Mooyeol and Han, Bohyung</a:t>
            </a:r>
            <a:r>
              <a:rPr lang="en-US" altLang="zh-CN" sz="900" dirty="0">
                <a:sym typeface="宋体" panose="02010600030101010101" pitchFamily="2" charset="-122"/>
              </a:rPr>
              <a:t>. </a:t>
            </a:r>
            <a:r>
              <a:rPr lang="zh-CN" altLang="en-US" sz="900" dirty="0">
                <a:sym typeface="宋体" panose="02010600030101010101" pitchFamily="2" charset="-122"/>
              </a:rPr>
              <a:t>Real-Time MDNet</a:t>
            </a:r>
            <a:r>
              <a:rPr lang="en-US" altLang="zh-CN" sz="900" dirty="0">
                <a:sym typeface="宋体" panose="02010600030101010101" pitchFamily="2" charset="-122"/>
              </a:rPr>
              <a:t>. </a:t>
            </a:r>
            <a:r>
              <a:rPr lang="en-US" altLang="zh-CN" sz="900" i="1" dirty="0">
                <a:sym typeface="宋体" panose="02010600030101010101" pitchFamily="2" charset="-122"/>
              </a:rPr>
              <a:t>ECCV</a:t>
            </a:r>
            <a:r>
              <a:rPr lang="en-US" altLang="zh-CN" sz="900" dirty="0">
                <a:sym typeface="宋体" panose="02010600030101010101" pitchFamily="2" charset="-122"/>
              </a:rPr>
              <a:t>, 2018.</a:t>
            </a:r>
          </a:p>
          <a:p>
            <a:pPr algn="r">
              <a:lnSpc>
                <a:spcPct val="90000"/>
              </a:lnSpc>
            </a:pPr>
            <a:r>
              <a:rPr lang="en-US" altLang="zh-CN" sz="900" dirty="0" err="1"/>
              <a:t>Bertinetto</a:t>
            </a:r>
            <a:r>
              <a:rPr lang="en-US" altLang="zh-CN" sz="900" dirty="0"/>
              <a:t>, Luca, et al. “Fully-convolutional </a:t>
            </a:r>
            <a:r>
              <a:rPr lang="en-US" altLang="zh-CN" sz="900" dirty="0" err="1"/>
              <a:t>siamese</a:t>
            </a:r>
            <a:r>
              <a:rPr lang="en-US" altLang="zh-CN" sz="900" dirty="0"/>
              <a:t> networks for object tracking.” </a:t>
            </a:r>
            <a:r>
              <a:rPr lang="en-US" altLang="zh-CN" sz="900" i="1" dirty="0"/>
              <a:t>ECCV</a:t>
            </a:r>
            <a:r>
              <a:rPr lang="zh-CN" altLang="en-US" sz="900" i="1" dirty="0"/>
              <a:t> </a:t>
            </a:r>
            <a:r>
              <a:rPr lang="en-US" altLang="zh-CN" sz="900" i="1" dirty="0"/>
              <a:t>workshop</a:t>
            </a:r>
            <a:r>
              <a:rPr lang="en-US" altLang="zh-CN" sz="900" dirty="0"/>
              <a:t>, 2016.</a:t>
            </a:r>
            <a:endParaRPr lang="zh-CN" altLang="en-US" sz="900" dirty="0">
              <a:sym typeface="宋体" panose="02010600030101010101" pitchFamily="2" charset="-122"/>
            </a:endParaRPr>
          </a:p>
          <a:p>
            <a:pPr algn="r">
              <a:lnSpc>
                <a:spcPct val="90000"/>
              </a:lnSpc>
            </a:pPr>
            <a:r>
              <a:rPr lang="zh-CN" altLang="en-US" sz="900" dirty="0">
                <a:sym typeface="宋体" panose="02010600030101010101" pitchFamily="2" charset="-122"/>
              </a:rPr>
              <a:t>Anfeng He</a:t>
            </a:r>
            <a:r>
              <a:rPr lang="en-US" altLang="zh-CN" sz="900" dirty="0">
                <a:sym typeface="宋体" panose="02010600030101010101" pitchFamily="2" charset="-122"/>
              </a:rPr>
              <a:t>, </a:t>
            </a:r>
            <a:r>
              <a:rPr lang="zh-CN" altLang="en-US" sz="900" dirty="0">
                <a:sym typeface="宋体" panose="02010600030101010101" pitchFamily="2" charset="-122"/>
              </a:rPr>
              <a:t>Chong Luo</a:t>
            </a:r>
            <a:r>
              <a:rPr lang="en-US" altLang="zh-CN" sz="900" dirty="0">
                <a:sym typeface="宋体" panose="02010600030101010101" pitchFamily="2" charset="-122"/>
              </a:rPr>
              <a:t>, </a:t>
            </a:r>
            <a:r>
              <a:rPr lang="zh-CN" altLang="en-US" sz="900" dirty="0">
                <a:sym typeface="宋体" panose="02010600030101010101" pitchFamily="2" charset="-122"/>
              </a:rPr>
              <a:t>Xinmei Tian</a:t>
            </a:r>
            <a:r>
              <a:rPr lang="en-US" altLang="zh-CN" sz="900" dirty="0">
                <a:sym typeface="宋体" panose="02010600030101010101" pitchFamily="2" charset="-122"/>
              </a:rPr>
              <a:t>, </a:t>
            </a:r>
            <a:r>
              <a:rPr lang="zh-CN" altLang="en-US" sz="900" dirty="0">
                <a:sym typeface="宋体" panose="02010600030101010101" pitchFamily="2" charset="-122"/>
              </a:rPr>
              <a:t>Wenjun Zeng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.</a:t>
            </a:r>
            <a:r>
              <a:rPr lang="zh-CN" altLang="en-US" sz="9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Towards a Better Match in Siamese Network Based Visual Object Tracker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.</a:t>
            </a:r>
            <a:r>
              <a:rPr lang="en-US" altLang="zh-CN" sz="900" i="1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ECCV workshop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, 2018.</a:t>
            </a:r>
          </a:p>
        </p:txBody>
      </p:sp>
      <p:cxnSp>
        <p:nvCxnSpPr>
          <p:cNvPr id="2" name="直接箭头连接符 1"/>
          <p:cNvCxnSpPr/>
          <p:nvPr/>
        </p:nvCxnSpPr>
        <p:spPr>
          <a:xfrm>
            <a:off x="3757295" y="5186680"/>
            <a:ext cx="6350" cy="263525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>
            <a:off x="4262755" y="5186680"/>
            <a:ext cx="6350" cy="263525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7905" y="1739900"/>
            <a:ext cx="3696970" cy="1313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1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1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0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0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0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0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0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0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0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0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0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0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0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0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1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6" dur="500"/>
                                        <p:tgtEl>
                                          <p:spTgt spid="10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7" grpId="0" bldLvl="0" animBg="1"/>
      <p:bldP spid="51" grpId="0" bldLvl="0" animBg="1"/>
      <p:bldP spid="52" grpId="0" bldLvl="0" animBg="1"/>
      <p:bldP spid="70" grpId="0"/>
      <p:bldP spid="71" grpId="0" bldLvl="0" animBg="1"/>
      <p:bldP spid="10305" grpId="0"/>
      <p:bldP spid="10306" grpId="0"/>
      <p:bldP spid="10307" grpId="0"/>
      <p:bldP spid="10308" grpId="0"/>
      <p:bldP spid="10309" grpId="0"/>
      <p:bldP spid="103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>
                <a:latin typeface="Calibri" panose="020F0502020204030204" charset="0"/>
              </a:rPr>
              <a:t>Baseline: SiamRPN</a:t>
            </a:r>
          </a:p>
        </p:txBody>
      </p:sp>
      <p:pic>
        <p:nvPicPr>
          <p:cNvPr id="12290" name="内容占位符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1878" y="1417955"/>
            <a:ext cx="7038975" cy="2409825"/>
          </a:xfrm>
        </p:spPr>
      </p:pic>
      <p:sp>
        <p:nvSpPr>
          <p:cNvPr id="12293" name="Title 1"/>
          <p:cNvSpPr txBox="1"/>
          <p:nvPr/>
        </p:nvSpPr>
        <p:spPr>
          <a:xfrm>
            <a:off x="1250950" y="6623050"/>
            <a:ext cx="7886700" cy="2159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Bo Li, Junjie Yan, Wei Wu, Zheng Zhu, Xiaolin Hu.</a:t>
            </a:r>
            <a:r>
              <a:rPr lang="zh-CN" altLang="en-US" sz="9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High Performance Visual Tracking With Siamese Region Proposal Network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.</a:t>
            </a:r>
            <a:r>
              <a:rPr lang="zh-CN" altLang="en-US" sz="9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900" i="1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CVPR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,</a:t>
            </a:r>
            <a:r>
              <a:rPr lang="zh-CN" altLang="en-US" sz="9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2018</a:t>
            </a:r>
            <a:endParaRPr lang="en-US" altLang="zh-CN" sz="9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4" name="文本框 1"/>
          <p:cNvSpPr txBox="1"/>
          <p:nvPr/>
        </p:nvSpPr>
        <p:spPr>
          <a:xfrm>
            <a:off x="1982470" y="4004945"/>
            <a:ext cx="5784850" cy="2031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charset="0"/>
                <a:cs typeface="Calibri" panose="020F0502020204030204" charset="0"/>
                <a:sym typeface="+mn-ea"/>
              </a:rPr>
              <a:t>Data-driven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charset="0"/>
                <a:cs typeface="Calibri" panose="020F0502020204030204" charset="0"/>
                <a:sym typeface="+mn-ea"/>
              </a:rPr>
              <a:t>One-shot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charset="0"/>
              </a:rPr>
              <a:t>Simultaneous Identification and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Anchor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Fully Convolutional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charset="0"/>
                <a:cs typeface="Calibri" panose="020F0502020204030204" charset="0"/>
                <a:sym typeface="+mn-ea"/>
              </a:rPr>
              <a:t>Without Online Learning</a:t>
            </a:r>
            <a:endParaRPr lang="en-US" altLang="zh-CN" dirty="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charset="0"/>
                <a:cs typeface="Calibri" panose="020F0502020204030204" charset="0"/>
                <a:sym typeface="+mn-ea"/>
              </a:rPr>
              <a:t>Without Multi-scale Detection</a:t>
            </a:r>
            <a:endParaRPr lang="en-US" altLang="zh-CN" dirty="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 err="1">
                <a:latin typeface="Calibri" panose="020F0502020204030204" charset="0"/>
              </a:rPr>
              <a:t>Classfication</a:t>
            </a:r>
            <a:r>
              <a:rPr lang="en-US" altLang="zh-CN" dirty="0">
                <a:latin typeface="Calibri" panose="020F0502020204030204" charset="0"/>
              </a:rPr>
              <a:t> Training</a:t>
            </a:r>
          </a:p>
        </p:txBody>
      </p:sp>
      <p:sp>
        <p:nvSpPr>
          <p:cNvPr id="14338" name="Title 1"/>
          <p:cNvSpPr txBox="1"/>
          <p:nvPr/>
        </p:nvSpPr>
        <p:spPr>
          <a:xfrm>
            <a:off x="755650" y="6132513"/>
            <a:ext cx="7886700" cy="60166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endParaRPr lang="en-US" altLang="zh-CN" sz="9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39" name="内容占位符 1"/>
          <p:cNvSpPr>
            <a:spLocks noGrp="1"/>
          </p:cNvSpPr>
          <p:nvPr>
            <p:ph idx="1"/>
          </p:nvPr>
        </p:nvSpPr>
        <p:spPr>
          <a:xfrm>
            <a:off x="457200" y="1600200"/>
            <a:ext cx="7585075" cy="527050"/>
          </a:xfrm>
        </p:spPr>
        <p:txBody>
          <a:bodyPr anchor="t"/>
          <a:lstStyle/>
          <a:p>
            <a:pPr marL="0" indent="0">
              <a:buNone/>
            </a:pPr>
            <a:r>
              <a:rPr lang="en-US" altLang="zh-CN">
                <a:latin typeface="Calibri" panose="020F0502020204030204" charset="0"/>
              </a:rPr>
              <a:t>ImageNet</a:t>
            </a:r>
          </a:p>
        </p:txBody>
      </p:sp>
      <p:pic>
        <p:nvPicPr>
          <p:cNvPr id="14340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225675"/>
            <a:ext cx="3402013" cy="3402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右箭头 3"/>
          <p:cNvSpPr/>
          <p:nvPr/>
        </p:nvSpPr>
        <p:spPr>
          <a:xfrm>
            <a:off x="3762375" y="3495675"/>
            <a:ext cx="720725" cy="863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14342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100" y="3073400"/>
            <a:ext cx="3875088" cy="1901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v.s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.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Tracking</a:t>
            </a:r>
          </a:p>
        </p:txBody>
      </p:sp>
      <p:sp>
        <p:nvSpPr>
          <p:cNvPr id="16387" name="Title 1"/>
          <p:cNvSpPr txBox="1"/>
          <p:nvPr/>
        </p:nvSpPr>
        <p:spPr>
          <a:xfrm>
            <a:off x="524291" y="6271827"/>
            <a:ext cx="7886700" cy="60166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endParaRPr lang="en-US" altLang="zh-CN" sz="9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6388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91" y="1619499"/>
            <a:ext cx="3402013" cy="3402013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" name="表格 4"/>
          <p:cNvGraphicFramePr/>
          <p:nvPr>
            <p:extLst>
              <p:ext uri="{D42A27DB-BD31-4B8C-83A1-F6EECF244321}">
                <p14:modId xmlns:p14="http://schemas.microsoft.com/office/powerpoint/2010/main" val="2457414449"/>
              </p:ext>
            </p:extLst>
          </p:nvPr>
        </p:nvGraphicFramePr>
        <p:xfrm>
          <a:off x="524291" y="5157084"/>
          <a:ext cx="8196580" cy="16154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4104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2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Classification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Tracking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 dirty="0"/>
                        <a:t>Predefined Categories(1000)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 dirty="0"/>
                        <a:t>General Object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 dirty="0"/>
                        <a:t>Recognition</a:t>
                      </a:r>
                    </a:p>
                    <a:p>
                      <a:pPr algn="l">
                        <a:buFont typeface="Arial" panose="020B0604020202020204" pitchFamily="34" charset="0"/>
                      </a:pPr>
                      <a:endParaRPr lang="en-US" altLang="zh-C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 dirty="0"/>
                        <a:t>Metric Learning</a:t>
                      </a:r>
                    </a:p>
                    <a:p>
                      <a:pPr algn="l">
                        <a:buFont typeface="Arial" panose="020B0604020202020204" pitchFamily="34" charset="0"/>
                      </a:pPr>
                      <a:r>
                        <a:rPr lang="en-US" altLang="zh-CN" sz="1600" dirty="0"/>
                        <a:t>    +Bounding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box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/>
                        <a:t>Image 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 dirty="0"/>
                        <a:t>Video 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图片 2" descr="vi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081" y="1619499"/>
            <a:ext cx="3399790" cy="33997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sz="4000" dirty="0">
                <a:latin typeface="Calibri" panose="020F0502020204030204" charset="0"/>
              </a:rPr>
              <a:t>Training Datasets</a:t>
            </a:r>
            <a:r>
              <a:rPr lang="zh-CN" altLang="en-US" sz="4000" dirty="0">
                <a:latin typeface="Calibri" panose="020F0502020204030204" charset="0"/>
              </a:rPr>
              <a:t> </a:t>
            </a:r>
            <a:r>
              <a:rPr lang="en-US" altLang="zh-CN" sz="4000" dirty="0">
                <a:latin typeface="Calibri" panose="020F0502020204030204" charset="0"/>
              </a:rPr>
              <a:t>for</a:t>
            </a:r>
            <a:r>
              <a:rPr lang="zh-CN" altLang="en-US" sz="4000" dirty="0">
                <a:latin typeface="Calibri" panose="020F0502020204030204" charset="0"/>
              </a:rPr>
              <a:t> </a:t>
            </a:r>
            <a:r>
              <a:rPr lang="en-US" altLang="zh-CN" sz="4000" dirty="0">
                <a:latin typeface="Calibri" panose="020F0502020204030204" charset="0"/>
              </a:rPr>
              <a:t>Visual</a:t>
            </a:r>
            <a:r>
              <a:rPr lang="zh-CN" altLang="en-US" sz="4000" dirty="0">
                <a:latin typeface="Calibri" panose="020F0502020204030204" charset="0"/>
              </a:rPr>
              <a:t> </a:t>
            </a:r>
            <a:r>
              <a:rPr lang="en-US" altLang="zh-CN" sz="4000" dirty="0">
                <a:latin typeface="Calibri" panose="020F0502020204030204" charset="0"/>
              </a:rPr>
              <a:t>Tracking</a:t>
            </a:r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18434" name="Title 1"/>
          <p:cNvSpPr txBox="1"/>
          <p:nvPr/>
        </p:nvSpPr>
        <p:spPr>
          <a:xfrm>
            <a:off x="755650" y="6132513"/>
            <a:ext cx="7886700" cy="60166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endParaRPr lang="en-US" altLang="zh-CN" sz="9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5" name="内容占位符 1"/>
          <p:cNvSpPr>
            <a:spLocks noGrp="1"/>
          </p:cNvSpPr>
          <p:nvPr>
            <p:ph idx="1"/>
          </p:nvPr>
        </p:nvSpPr>
        <p:spPr>
          <a:xfrm>
            <a:off x="457200" y="1227138"/>
            <a:ext cx="7585075" cy="528637"/>
          </a:xfrm>
        </p:spPr>
        <p:txBody>
          <a:bodyPr anchor="t"/>
          <a:lstStyle/>
          <a:p>
            <a:pPr marL="0" indent="0">
              <a:buNone/>
            </a:pPr>
            <a:r>
              <a:rPr lang="en-US" altLang="zh-CN" sz="2800" dirty="0" err="1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OxUvA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long-term dataset  &amp;  </a:t>
            </a:r>
            <a:r>
              <a:rPr lang="en-US" altLang="zh-CN" sz="2800" dirty="0" err="1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TrackingNet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436" name="内容占位符 1"/>
          <p:cNvSpPr/>
          <p:nvPr/>
        </p:nvSpPr>
        <p:spPr>
          <a:xfrm>
            <a:off x="457200" y="4394200"/>
            <a:ext cx="7585075" cy="5270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spcBef>
                <a:spcPct val="20000"/>
              </a:spcBef>
            </a:pPr>
            <a:endParaRPr lang="en-US" altLang="zh-CN" sz="3200"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18437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858963"/>
            <a:ext cx="5614988" cy="2363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8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" y="4222750"/>
            <a:ext cx="7378700" cy="2095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9" name="Title 1"/>
          <p:cNvSpPr txBox="1"/>
          <p:nvPr/>
        </p:nvSpPr>
        <p:spPr>
          <a:xfrm>
            <a:off x="800100" y="6623050"/>
            <a:ext cx="7886700" cy="2159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algn="r">
              <a:lnSpc>
                <a:spcPct val="90000"/>
              </a:lnSpc>
            </a:pP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</a:rPr>
              <a:t>Valmadre, Jack, et al. "Long-term Tracking in the Wild: A Benchmark." 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900" i="1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ECCV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,</a:t>
            </a:r>
            <a:r>
              <a:rPr lang="zh-CN" altLang="en-US" sz="9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2018</a:t>
            </a:r>
            <a:endParaRPr lang="en-US" altLang="zh-CN" sz="9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r">
              <a:lnSpc>
                <a:spcPct val="90000"/>
              </a:lnSpc>
            </a:pP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Müller, Matthias, et al. "TrackingNet: A Large-Scale Dataset and Benchmark for Object Tracking in the Wild." </a:t>
            </a:r>
            <a:r>
              <a:rPr lang="en-US" altLang="zh-CN" sz="900" i="1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ECCV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,</a:t>
            </a:r>
            <a:r>
              <a:rPr lang="zh-CN" altLang="en-US" sz="9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2018</a:t>
            </a:r>
            <a:endParaRPr lang="en-US" altLang="zh-CN" sz="9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片 6" descr="p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32" y="1899543"/>
            <a:ext cx="3914775" cy="1957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8" descr="p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148" y="1935179"/>
            <a:ext cx="3895725" cy="1947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3" name="标题 1"/>
          <p:cNvSpPr>
            <a:spLocks noGrp="1"/>
          </p:cNvSpPr>
          <p:nvPr/>
        </p:nvSpPr>
        <p:spPr>
          <a:xfrm>
            <a:off x="584200" y="401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sz="4400" dirty="0">
                <a:solidFill>
                  <a:schemeClr val="tx2"/>
                </a:solidFill>
                <a:latin typeface="Calibri" panose="020F0502020204030204" charset="0"/>
                <a:ea typeface="宋体" panose="02010600030101010101" pitchFamily="2" charset="-122"/>
              </a:rPr>
              <a:t>Motivation</a:t>
            </a:r>
            <a:endParaRPr lang="en-US" altLang="zh-CN" sz="4400" dirty="0">
              <a:solidFill>
                <a:schemeClr val="tx2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0484" name="文本框 1"/>
          <p:cNvSpPr txBox="1"/>
          <p:nvPr/>
        </p:nvSpPr>
        <p:spPr>
          <a:xfrm>
            <a:off x="2830834" y="4283918"/>
            <a:ext cx="3333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Non-semantic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&gt;&gt;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Semantic</a:t>
            </a:r>
          </a:p>
        </p:txBody>
      </p:sp>
      <p:grpSp>
        <p:nvGrpSpPr>
          <p:cNvPr id="20485" name="组合 36"/>
          <p:cNvGrpSpPr/>
          <p:nvPr/>
        </p:nvGrpSpPr>
        <p:grpSpPr>
          <a:xfrm>
            <a:off x="357509" y="4833193"/>
            <a:ext cx="2811463" cy="1874837"/>
            <a:chOff x="1275" y="3311"/>
            <a:chExt cx="4427" cy="2953"/>
          </a:xfrm>
        </p:grpSpPr>
        <p:pic>
          <p:nvPicPr>
            <p:cNvPr id="20486" name="图片 2" descr="00000050940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5" y="3311"/>
              <a:ext cx="4427" cy="295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" name="矩形 4"/>
            <p:cNvSpPr/>
            <p:nvPr/>
          </p:nvSpPr>
          <p:spPr>
            <a:xfrm>
              <a:off x="4758" y="4681"/>
              <a:ext cx="701" cy="1021"/>
            </a:xfrm>
            <a:prstGeom prst="rect">
              <a:avLst/>
            </a:prstGeom>
            <a:noFill/>
            <a:ln w="28575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6" name="矩形 5"/>
            <p:cNvSpPr/>
            <p:nvPr/>
          </p:nvSpPr>
          <p:spPr>
            <a:xfrm>
              <a:off x="2411" y="4143"/>
              <a:ext cx="448" cy="860"/>
            </a:xfrm>
            <a:prstGeom prst="rect">
              <a:avLst/>
            </a:prstGeom>
            <a:noFill/>
            <a:ln w="28575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7" name="矩形 6"/>
            <p:cNvSpPr/>
            <p:nvPr/>
          </p:nvSpPr>
          <p:spPr>
            <a:xfrm>
              <a:off x="1461" y="4428"/>
              <a:ext cx="526" cy="903"/>
            </a:xfrm>
            <a:prstGeom prst="rect">
              <a:avLst/>
            </a:prstGeom>
            <a:noFill/>
            <a:ln w="28575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3802" y="3693"/>
              <a:ext cx="765" cy="2200"/>
            </a:xfrm>
            <a:prstGeom prst="rect">
              <a:avLst/>
            </a:prstGeom>
            <a:noFill/>
            <a:ln w="28575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9" name="矩形 8"/>
            <p:cNvSpPr/>
            <p:nvPr/>
          </p:nvSpPr>
          <p:spPr>
            <a:xfrm>
              <a:off x="1926" y="3694"/>
              <a:ext cx="524" cy="559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2999" y="3694"/>
              <a:ext cx="524" cy="1558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1" name="矩形 10"/>
            <p:cNvSpPr/>
            <p:nvPr/>
          </p:nvSpPr>
          <p:spPr>
            <a:xfrm>
              <a:off x="3278" y="4253"/>
              <a:ext cx="524" cy="1558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2" name="矩形 11"/>
            <p:cNvSpPr/>
            <p:nvPr/>
          </p:nvSpPr>
          <p:spPr>
            <a:xfrm>
              <a:off x="2067" y="5090"/>
              <a:ext cx="792" cy="103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3" name="矩形 12"/>
            <p:cNvSpPr/>
            <p:nvPr/>
          </p:nvSpPr>
          <p:spPr>
            <a:xfrm>
              <a:off x="1926" y="5331"/>
              <a:ext cx="1073" cy="67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4" name="矩形 13"/>
            <p:cNvSpPr/>
            <p:nvPr/>
          </p:nvSpPr>
          <p:spPr>
            <a:xfrm>
              <a:off x="4935" y="3587"/>
              <a:ext cx="524" cy="987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5" name="矩形 14"/>
            <p:cNvSpPr/>
            <p:nvPr/>
          </p:nvSpPr>
          <p:spPr>
            <a:xfrm>
              <a:off x="3226" y="3588"/>
              <a:ext cx="524" cy="887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6" name="矩形 15"/>
            <p:cNvSpPr/>
            <p:nvPr/>
          </p:nvSpPr>
          <p:spPr>
            <a:xfrm>
              <a:off x="1372" y="3441"/>
              <a:ext cx="375" cy="702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7" name="矩形 16"/>
            <p:cNvSpPr/>
            <p:nvPr/>
          </p:nvSpPr>
          <p:spPr>
            <a:xfrm>
              <a:off x="2201" y="5387"/>
              <a:ext cx="524" cy="559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8" name="矩形 17"/>
            <p:cNvSpPr/>
            <p:nvPr/>
          </p:nvSpPr>
          <p:spPr>
            <a:xfrm>
              <a:off x="4411" y="5561"/>
              <a:ext cx="524" cy="559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grpSp>
        <p:nvGrpSpPr>
          <p:cNvPr id="20501" name="组合 37"/>
          <p:cNvGrpSpPr/>
          <p:nvPr/>
        </p:nvGrpSpPr>
        <p:grpSpPr>
          <a:xfrm>
            <a:off x="3311847" y="4809380"/>
            <a:ext cx="2522537" cy="1898650"/>
            <a:chOff x="5973" y="3311"/>
            <a:chExt cx="3972" cy="2992"/>
          </a:xfrm>
        </p:grpSpPr>
        <p:pic>
          <p:nvPicPr>
            <p:cNvPr id="20502" name="图片 18" descr="00000000727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3" y="3311"/>
              <a:ext cx="3972" cy="299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0" name="矩形 19"/>
            <p:cNvSpPr/>
            <p:nvPr/>
          </p:nvSpPr>
          <p:spPr>
            <a:xfrm>
              <a:off x="7085" y="3660"/>
              <a:ext cx="1010" cy="702"/>
            </a:xfrm>
            <a:prstGeom prst="rect">
              <a:avLst/>
            </a:prstGeom>
            <a:noFill/>
            <a:ln w="28575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21" name="矩形 20"/>
            <p:cNvSpPr/>
            <p:nvPr/>
          </p:nvSpPr>
          <p:spPr>
            <a:xfrm>
              <a:off x="7191" y="3587"/>
              <a:ext cx="729" cy="702"/>
            </a:xfrm>
            <a:prstGeom prst="rect">
              <a:avLst/>
            </a:prstGeom>
            <a:noFill/>
            <a:ln w="28575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22" name="矩形 21"/>
            <p:cNvSpPr/>
            <p:nvPr/>
          </p:nvSpPr>
          <p:spPr>
            <a:xfrm>
              <a:off x="6327" y="4538"/>
              <a:ext cx="524" cy="987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23" name="矩形 22"/>
            <p:cNvSpPr/>
            <p:nvPr/>
          </p:nvSpPr>
          <p:spPr>
            <a:xfrm>
              <a:off x="8579" y="3706"/>
              <a:ext cx="524" cy="536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24" name="矩形 23"/>
            <p:cNvSpPr/>
            <p:nvPr/>
          </p:nvSpPr>
          <p:spPr>
            <a:xfrm>
              <a:off x="8579" y="4080"/>
              <a:ext cx="524" cy="987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25" name="矩形 24"/>
            <p:cNvSpPr/>
            <p:nvPr/>
          </p:nvSpPr>
          <p:spPr>
            <a:xfrm>
              <a:off x="7573" y="4633"/>
              <a:ext cx="524" cy="536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26" name="矩形 25"/>
            <p:cNvSpPr/>
            <p:nvPr/>
          </p:nvSpPr>
          <p:spPr>
            <a:xfrm>
              <a:off x="8097" y="5115"/>
              <a:ext cx="524" cy="536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27" name="矩形 26"/>
            <p:cNvSpPr/>
            <p:nvPr/>
          </p:nvSpPr>
          <p:spPr>
            <a:xfrm>
              <a:off x="8297" y="5315"/>
              <a:ext cx="524" cy="536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28" name="矩形 27"/>
            <p:cNvSpPr/>
            <p:nvPr/>
          </p:nvSpPr>
          <p:spPr>
            <a:xfrm>
              <a:off x="9021" y="5292"/>
              <a:ext cx="524" cy="536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29" name="矩形 28"/>
            <p:cNvSpPr/>
            <p:nvPr/>
          </p:nvSpPr>
          <p:spPr>
            <a:xfrm>
              <a:off x="8697" y="5715"/>
              <a:ext cx="524" cy="536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30" name="矩形 29"/>
            <p:cNvSpPr/>
            <p:nvPr/>
          </p:nvSpPr>
          <p:spPr>
            <a:xfrm>
              <a:off x="6727" y="5067"/>
              <a:ext cx="524" cy="987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31" name="矩形 30"/>
            <p:cNvSpPr/>
            <p:nvPr/>
          </p:nvSpPr>
          <p:spPr>
            <a:xfrm>
              <a:off x="8497" y="3706"/>
              <a:ext cx="524" cy="987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9202" y="3951"/>
              <a:ext cx="524" cy="987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33" name="矩形 32"/>
            <p:cNvSpPr/>
            <p:nvPr/>
          </p:nvSpPr>
          <p:spPr>
            <a:xfrm>
              <a:off x="6153" y="3681"/>
              <a:ext cx="872" cy="514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34" name="矩形 33"/>
            <p:cNvSpPr/>
            <p:nvPr/>
          </p:nvSpPr>
          <p:spPr>
            <a:xfrm>
              <a:off x="6727" y="4938"/>
              <a:ext cx="872" cy="514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35" name="矩形 34"/>
            <p:cNvSpPr/>
            <p:nvPr/>
          </p:nvSpPr>
          <p:spPr>
            <a:xfrm>
              <a:off x="6927" y="5138"/>
              <a:ext cx="872" cy="514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36" name="矩形 35"/>
            <p:cNvSpPr/>
            <p:nvPr/>
          </p:nvSpPr>
          <p:spPr>
            <a:xfrm>
              <a:off x="7523" y="5606"/>
              <a:ext cx="872" cy="514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pic>
        <p:nvPicPr>
          <p:cNvPr id="20520" name="图片 38" descr="COCO_val2014_0000000027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0272" y="4809380"/>
            <a:ext cx="2870200" cy="191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" name="矩形 39"/>
          <p:cNvSpPr/>
          <p:nvPr/>
        </p:nvSpPr>
        <p:spPr>
          <a:xfrm>
            <a:off x="6540822" y="5241180"/>
            <a:ext cx="581025" cy="601663"/>
          </a:xfrm>
          <a:prstGeom prst="rect">
            <a:avLst/>
          </a:prstGeom>
          <a:noFill/>
          <a:ln w="28575" cmpd="sng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1" name="矩形 40"/>
          <p:cNvSpPr/>
          <p:nvPr/>
        </p:nvSpPr>
        <p:spPr>
          <a:xfrm>
            <a:off x="6421759" y="4968130"/>
            <a:ext cx="1635125" cy="1327150"/>
          </a:xfrm>
          <a:prstGeom prst="rect">
            <a:avLst/>
          </a:prstGeom>
          <a:noFill/>
          <a:ln w="28575" cmpd="sng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2" name="矩形 41"/>
          <p:cNvSpPr/>
          <p:nvPr/>
        </p:nvSpPr>
        <p:spPr>
          <a:xfrm>
            <a:off x="8139434" y="6139705"/>
            <a:ext cx="581025" cy="601663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6" name="矩形 45"/>
          <p:cNvSpPr/>
          <p:nvPr/>
        </p:nvSpPr>
        <p:spPr>
          <a:xfrm>
            <a:off x="7712397" y="4837955"/>
            <a:ext cx="581025" cy="601663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7" name="矩形 46"/>
          <p:cNvSpPr/>
          <p:nvPr/>
        </p:nvSpPr>
        <p:spPr>
          <a:xfrm>
            <a:off x="7712397" y="6015880"/>
            <a:ext cx="581025" cy="601663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8" name="矩形 47"/>
          <p:cNvSpPr/>
          <p:nvPr/>
        </p:nvSpPr>
        <p:spPr>
          <a:xfrm>
            <a:off x="5959797" y="6028580"/>
            <a:ext cx="461963" cy="522288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9" name="矩形 48"/>
          <p:cNvSpPr/>
          <p:nvPr/>
        </p:nvSpPr>
        <p:spPr>
          <a:xfrm>
            <a:off x="6053459" y="5226893"/>
            <a:ext cx="581025" cy="601663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0" name="矩形 49"/>
          <p:cNvSpPr/>
          <p:nvPr/>
        </p:nvSpPr>
        <p:spPr>
          <a:xfrm>
            <a:off x="7218684" y="6015880"/>
            <a:ext cx="333375" cy="62547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1" name="矩形 50"/>
          <p:cNvSpPr/>
          <p:nvPr/>
        </p:nvSpPr>
        <p:spPr>
          <a:xfrm>
            <a:off x="8293422" y="4917330"/>
            <a:ext cx="333375" cy="62547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2" name="矩形 51"/>
          <p:cNvSpPr/>
          <p:nvPr/>
        </p:nvSpPr>
        <p:spPr>
          <a:xfrm>
            <a:off x="8293422" y="5623768"/>
            <a:ext cx="333375" cy="3302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3" name="矩形 52"/>
          <p:cNvSpPr/>
          <p:nvPr/>
        </p:nvSpPr>
        <p:spPr>
          <a:xfrm>
            <a:off x="8387084" y="5369768"/>
            <a:ext cx="333375" cy="3302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4" name="矩形 53"/>
          <p:cNvSpPr/>
          <p:nvPr/>
        </p:nvSpPr>
        <p:spPr>
          <a:xfrm>
            <a:off x="8420422" y="5750768"/>
            <a:ext cx="333375" cy="3302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5" name="矩形 54"/>
          <p:cNvSpPr/>
          <p:nvPr/>
        </p:nvSpPr>
        <p:spPr>
          <a:xfrm>
            <a:off x="6540822" y="6080968"/>
            <a:ext cx="823913" cy="544513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6" name="矩形 55"/>
          <p:cNvSpPr/>
          <p:nvPr/>
        </p:nvSpPr>
        <p:spPr>
          <a:xfrm>
            <a:off x="6209034" y="4966543"/>
            <a:ext cx="331788" cy="3302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ACBE3E7-9EAC-D341-8344-4754D6DCD80A}"/>
              </a:ext>
            </a:extLst>
          </p:cNvPr>
          <p:cNvSpPr/>
          <p:nvPr/>
        </p:nvSpPr>
        <p:spPr>
          <a:xfrm>
            <a:off x="2891197" y="1428054"/>
            <a:ext cx="3615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Response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Maps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predicted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by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SiamFC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68" y="3417887"/>
            <a:ext cx="6621463" cy="2441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1" name="Title 1"/>
          <p:cNvSpPr txBox="1"/>
          <p:nvPr/>
        </p:nvSpPr>
        <p:spPr>
          <a:xfrm>
            <a:off x="800100" y="6623050"/>
            <a:ext cx="7886700" cy="2159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</a:rPr>
              <a:t>Zheng Zhu*, Qiang Wang*, Bo Li*, Wei Wu, Junjie Yan, and Weiming Hu.</a:t>
            </a:r>
            <a:r>
              <a:rPr lang="zh-CN" altLang="en-US" sz="900" dirty="0">
                <a:latin typeface="Arial" panose="020B0604020202020204" pitchFamily="34" charset="0"/>
                <a:ea typeface="宋体" panose="02010600030101010101" pitchFamily="2" charset="-122"/>
              </a:rPr>
              <a:t> Distractor-aware Siamese Networks for Visual Object Tracking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zh-CN" altLang="en-US" sz="9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900" i="1" dirty="0">
                <a:latin typeface="Arial" panose="020B0604020202020204" pitchFamily="34" charset="0"/>
                <a:ea typeface="宋体" panose="02010600030101010101" pitchFamily="2" charset="-122"/>
              </a:rPr>
              <a:t>ECCV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lang="zh-CN" altLang="en-US" sz="9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900" dirty="0">
                <a:latin typeface="Arial" panose="020B0604020202020204" pitchFamily="34" charset="0"/>
                <a:ea typeface="宋体" panose="02010600030101010101" pitchFamily="2" charset="-122"/>
              </a:rPr>
              <a:t>2018</a:t>
            </a:r>
          </a:p>
        </p:txBody>
      </p:sp>
      <p:sp>
        <p:nvSpPr>
          <p:cNvPr id="20483" name="标题 1"/>
          <p:cNvSpPr>
            <a:spLocks noGrp="1"/>
          </p:cNvSpPr>
          <p:nvPr/>
        </p:nvSpPr>
        <p:spPr>
          <a:xfrm>
            <a:off x="584200" y="401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  <a:latin typeface="Calibri" panose="020F0502020204030204" charset="0"/>
                <a:ea typeface="宋体" panose="02010600030101010101" pitchFamily="2" charset="-122"/>
              </a:rPr>
              <a:t>Distractor-aware Training</a:t>
            </a:r>
            <a:endParaRPr lang="en-US" altLang="zh-CN" sz="4400">
              <a:solidFill>
                <a:schemeClr val="tx2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9500" y="1732280"/>
            <a:ext cx="73279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Calibri" panose="020F0502020204030204" charset="0"/>
                <a:cs typeface="Calibri" panose="020F0502020204030204" charset="0"/>
              </a:rPr>
              <a:t>• Diverse categories of positive pairs can promote the generalization ability.</a:t>
            </a:r>
          </a:p>
          <a:p>
            <a:r>
              <a:rPr lang="zh-CN" altLang="en-US">
                <a:latin typeface="Calibri" panose="020F0502020204030204" charset="0"/>
                <a:cs typeface="Calibri" panose="020F0502020204030204" charset="0"/>
              </a:rPr>
              <a:t>• Semantic negative pairs can improve the discriminative ability.</a:t>
            </a:r>
          </a:p>
          <a:p>
            <a:r>
              <a:rPr lang="zh-CN" altLang="en-US">
                <a:latin typeface="Calibri" panose="020F0502020204030204" charset="0"/>
                <a:cs typeface="Calibri" panose="020F0502020204030204" charset="0"/>
              </a:rPr>
              <a:t>• Customizing effective data augmentation for visual tracki</a:t>
            </a:r>
            <a:r>
              <a:rPr lang="en-US" altLang="zh-CN">
                <a:latin typeface="Calibri" panose="020F0502020204030204" charset="0"/>
                <a:cs typeface="Calibri" panose="020F0502020204030204" charset="0"/>
              </a:rPr>
              <a:t>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5381</TotalTime>
  <Words>914</Words>
  <Application>Microsoft Macintosh PowerPoint</Application>
  <PresentationFormat>全屏显示(4:3)</PresentationFormat>
  <Paragraphs>261</Paragraphs>
  <Slides>23</Slides>
  <Notes>23</Notes>
  <HiddenSlides>0</HiddenSlides>
  <MMClips>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宋体</vt:lpstr>
      <vt:lpstr>Arabic Typesetting</vt:lpstr>
      <vt:lpstr>Arial</vt:lpstr>
      <vt:lpstr>Calibri</vt:lpstr>
      <vt:lpstr>Calibri Light</vt:lpstr>
      <vt:lpstr>Helvetica</vt:lpstr>
      <vt:lpstr>Times New Roman</vt:lpstr>
      <vt:lpstr>Wingdings</vt:lpstr>
      <vt:lpstr>默认设计模板</vt:lpstr>
      <vt:lpstr>自定义设计方案</vt:lpstr>
      <vt:lpstr>Distractor-aware Siamese Networks for Visual Object Tracking Winning entry in VOT 2018 Real-time challenge</vt:lpstr>
      <vt:lpstr>PowerPoint 演示文稿</vt:lpstr>
      <vt:lpstr>How to speed up your tracker?</vt:lpstr>
      <vt:lpstr>Baseline: SiamRPN</vt:lpstr>
      <vt:lpstr>Classfication Training</vt:lpstr>
      <vt:lpstr>Classification v.s. Tracking</vt:lpstr>
      <vt:lpstr>Training Datasets for Visual Tracking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Results Ablation</vt:lpstr>
      <vt:lpstr>Results Ablation (Training)</vt:lpstr>
      <vt:lpstr>Results Ablation (Backbone)</vt:lpstr>
      <vt:lpstr>Results Ablation (Trick1)</vt:lpstr>
      <vt:lpstr>Results Ablation (Trick2)</vt:lpstr>
      <vt:lpstr>Results Ablation (Trick2)</vt:lpstr>
      <vt:lpstr>Results Ablation</vt:lpstr>
      <vt:lpstr>Performance Drop / No Effect</vt:lpstr>
      <vt:lpstr>Visualizations</vt:lpstr>
      <vt:lpstr>Conclusion</vt:lpstr>
      <vt:lpstr>PowerPoint 演示文稿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Distractor-aware Siamese Networks for Visual Object Tracking Winning entry in VOT 2018 Real-time challenge</dc:title>
  <dc:creator>qiangwang</dc:creator>
  <cp:lastModifiedBy>Wang Qiang</cp:lastModifiedBy>
  <cp:revision>1077</cp:revision>
  <dcterms:created xsi:type="dcterms:W3CDTF">2018-08-27T13:33:00Z</dcterms:created>
  <dcterms:modified xsi:type="dcterms:W3CDTF">2018-09-20T07:27:18Z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